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47"/>
  </p:notesMasterIdLst>
  <p:sldIdLst>
    <p:sldId id="306" r:id="rId3"/>
    <p:sldId id="259" r:id="rId4"/>
    <p:sldId id="785" r:id="rId5"/>
    <p:sldId id="804" r:id="rId6"/>
    <p:sldId id="808" r:id="rId7"/>
    <p:sldId id="805" r:id="rId8"/>
    <p:sldId id="807" r:id="rId9"/>
    <p:sldId id="666" r:id="rId10"/>
    <p:sldId id="802" r:id="rId11"/>
    <p:sldId id="680" r:id="rId12"/>
    <p:sldId id="687" r:id="rId13"/>
    <p:sldId id="730" r:id="rId14"/>
    <p:sldId id="731" r:id="rId15"/>
    <p:sldId id="793" r:id="rId16"/>
    <p:sldId id="732" r:id="rId17"/>
    <p:sldId id="789" r:id="rId18"/>
    <p:sldId id="702" r:id="rId19"/>
    <p:sldId id="733" r:id="rId20"/>
    <p:sldId id="622" r:id="rId21"/>
    <p:sldId id="623" r:id="rId22"/>
    <p:sldId id="738" r:id="rId23"/>
    <p:sldId id="794" r:id="rId24"/>
    <p:sldId id="790" r:id="rId25"/>
    <p:sldId id="570" r:id="rId26"/>
    <p:sldId id="568" r:id="rId27"/>
    <p:sldId id="522" r:id="rId28"/>
    <p:sldId id="533" r:id="rId29"/>
    <p:sldId id="525" r:id="rId30"/>
    <p:sldId id="534" r:id="rId31"/>
    <p:sldId id="532" r:id="rId32"/>
    <p:sldId id="535" r:id="rId33"/>
    <p:sldId id="537" r:id="rId34"/>
    <p:sldId id="483" r:id="rId35"/>
    <p:sldId id="664" r:id="rId36"/>
    <p:sldId id="806" r:id="rId37"/>
    <p:sldId id="542" r:id="rId38"/>
    <p:sldId id="543" r:id="rId39"/>
    <p:sldId id="544" r:id="rId40"/>
    <p:sldId id="545" r:id="rId41"/>
    <p:sldId id="546" r:id="rId42"/>
    <p:sldId id="548" r:id="rId43"/>
    <p:sldId id="547" r:id="rId44"/>
    <p:sldId id="549" r:id="rId45"/>
    <p:sldId id="551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9D95A"/>
    <a:srgbClr val="010000"/>
    <a:srgbClr val="73FEFF"/>
    <a:srgbClr val="E40E1A"/>
    <a:srgbClr val="E3DDC5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96" autoAdjust="0"/>
    <p:restoredTop sz="94843"/>
  </p:normalViewPr>
  <p:slideViewPr>
    <p:cSldViewPr snapToGrid="0" snapToObjects="1" showGuides="1">
      <p:cViewPr>
        <p:scale>
          <a:sx n="150" d="100"/>
          <a:sy n="150" d="100"/>
        </p:scale>
        <p:origin x="1768" y="144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5/11/22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21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124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107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11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769333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basecs/hashing-out-hash-functions-ea5dd8beb4dd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ewrite.taleas.io/2018/11/14/why-inception-reminds-us-of-recursion/" TargetMode="External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330.png"/><Relationship Id="rId7" Type="http://schemas.openxmlformats.org/officeDocument/2006/relationships/image" Target="../media/image37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0.png"/><Relationship Id="rId5" Type="http://schemas.openxmlformats.org/officeDocument/2006/relationships/image" Target="../media/image350.png"/><Relationship Id="rId4" Type="http://schemas.openxmlformats.org/officeDocument/2006/relationships/image" Target="../media/image3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0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0.png"/><Relationship Id="rId7" Type="http://schemas.openxmlformats.org/officeDocument/2006/relationships/image" Target="../media/image48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450.png"/><Relationship Id="rId9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45.png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B201EC-50D5-C74A-A62E-936CE767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774950"/>
            <a:ext cx="4394200" cy="130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C14843-62F5-F548-A2A4-AD4881F8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80" y="558152"/>
            <a:ext cx="4394200" cy="1308100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4F84CDB-8FF0-5B4F-B63B-9276E69A6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8" y="558152"/>
            <a:ext cx="7510509" cy="525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18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2D3D4FB-30CB-6245-9966-313DF0D351D3}"/>
              </a:ext>
            </a:extLst>
          </p:cNvPr>
          <p:cNvGrpSpPr/>
          <p:nvPr/>
        </p:nvGrpSpPr>
        <p:grpSpPr>
          <a:xfrm>
            <a:off x="4828733" y="110949"/>
            <a:ext cx="1559045" cy="5701553"/>
            <a:chOff x="5926254" y="741965"/>
            <a:chExt cx="1559045" cy="570155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C6132B7-55A3-0C49-8AAE-F108EABB7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6254" y="741965"/>
              <a:ext cx="1546345" cy="5701553"/>
            </a:xfrm>
            <a:prstGeom prst="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34DB44B-1ED1-2E4C-A190-6911E2C2C1E4}"/>
                </a:ext>
              </a:extLst>
            </p:cNvPr>
            <p:cNvSpPr/>
            <p:nvPr/>
          </p:nvSpPr>
          <p:spPr>
            <a:xfrm>
              <a:off x="5926254" y="784685"/>
              <a:ext cx="1546345" cy="846892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12AFE6D4-F2AF-094A-8108-ECD50398FB55}"/>
                </a:ext>
              </a:extLst>
            </p:cNvPr>
            <p:cNvSpPr/>
            <p:nvPr/>
          </p:nvSpPr>
          <p:spPr>
            <a:xfrm>
              <a:off x="5926254" y="2024633"/>
              <a:ext cx="1546345" cy="657121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99C9C9CD-EF8E-0546-92AA-F0800772C577}"/>
                </a:ext>
              </a:extLst>
            </p:cNvPr>
            <p:cNvCxnSpPr>
              <a:stCxn id="20" idx="3"/>
              <a:endCxn id="21" idx="3"/>
            </p:cNvCxnSpPr>
            <p:nvPr/>
          </p:nvCxnSpPr>
          <p:spPr>
            <a:xfrm>
              <a:off x="7472599" y="1208131"/>
              <a:ext cx="12700" cy="1145063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2E09F81C-FA00-444C-AE08-A9C2FB73E110}"/>
                </a:ext>
              </a:extLst>
            </p:cNvPr>
            <p:cNvCxnSpPr>
              <a:cxnSpLocks/>
              <a:stCxn id="21" idx="1"/>
              <a:endCxn id="30" idx="1"/>
            </p:cNvCxnSpPr>
            <p:nvPr/>
          </p:nvCxnSpPr>
          <p:spPr>
            <a:xfrm rot="10800000" flipV="1">
              <a:off x="5926254" y="2353193"/>
              <a:ext cx="12700" cy="747815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7B5D40E-6783-9342-9B98-C1B679916C42}"/>
                </a:ext>
              </a:extLst>
            </p:cNvPr>
            <p:cNvGrpSpPr/>
            <p:nvPr/>
          </p:nvGrpSpPr>
          <p:grpSpPr>
            <a:xfrm>
              <a:off x="5926254" y="2745850"/>
              <a:ext cx="1559045" cy="3636088"/>
              <a:chOff x="5926254" y="2745850"/>
              <a:chExt cx="1559045" cy="3636088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6B0A27A-E4C0-864F-9391-30209F078F3F}"/>
                  </a:ext>
                </a:extLst>
              </p:cNvPr>
              <p:cNvGrpSpPr/>
              <p:nvPr/>
            </p:nvGrpSpPr>
            <p:grpSpPr>
              <a:xfrm>
                <a:off x="5926254" y="2745850"/>
                <a:ext cx="1546345" cy="3636088"/>
                <a:chOff x="5926254" y="2745850"/>
                <a:chExt cx="1546345" cy="3636088"/>
              </a:xfrm>
            </p:grpSpPr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68F3A029-87AF-7442-B9E7-6F26463D229F}"/>
                    </a:ext>
                  </a:extLst>
                </p:cNvPr>
                <p:cNvSpPr/>
                <p:nvPr/>
              </p:nvSpPr>
              <p:spPr>
                <a:xfrm>
                  <a:off x="5926254" y="2745850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ounded Rectangle 30">
                  <a:extLst>
                    <a:ext uri="{FF2B5EF4-FFF2-40B4-BE49-F238E27FC236}">
                      <a16:creationId xmlns:a16="http://schemas.microsoft.com/office/drawing/2014/main" id="{E16F3C7F-70BC-7F4A-877F-DA392557487D}"/>
                    </a:ext>
                  </a:extLst>
                </p:cNvPr>
                <p:cNvSpPr/>
                <p:nvPr/>
              </p:nvSpPr>
              <p:spPr>
                <a:xfrm>
                  <a:off x="5926254" y="3592742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ounded Rectangle 31">
                  <a:extLst>
                    <a:ext uri="{FF2B5EF4-FFF2-40B4-BE49-F238E27FC236}">
                      <a16:creationId xmlns:a16="http://schemas.microsoft.com/office/drawing/2014/main" id="{740366FE-334E-CD49-BF42-85E6E46016D7}"/>
                    </a:ext>
                  </a:extLst>
                </p:cNvPr>
                <p:cNvSpPr/>
                <p:nvPr/>
              </p:nvSpPr>
              <p:spPr>
                <a:xfrm>
                  <a:off x="5926254" y="4367154"/>
                  <a:ext cx="1546345" cy="614736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651CCD54-11C9-7847-ABC6-9B2DD614DA59}"/>
                    </a:ext>
                  </a:extLst>
                </p:cNvPr>
                <p:cNvSpPr/>
                <p:nvPr/>
              </p:nvSpPr>
              <p:spPr>
                <a:xfrm>
                  <a:off x="5926254" y="5118465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ounded Rectangle 33">
                  <a:extLst>
                    <a:ext uri="{FF2B5EF4-FFF2-40B4-BE49-F238E27FC236}">
                      <a16:creationId xmlns:a16="http://schemas.microsoft.com/office/drawing/2014/main" id="{AE6C1A0E-B135-FD43-9575-6AA5C8FDB5BD}"/>
                    </a:ext>
                  </a:extLst>
                </p:cNvPr>
                <p:cNvSpPr/>
                <p:nvPr/>
              </p:nvSpPr>
              <p:spPr>
                <a:xfrm>
                  <a:off x="5926254" y="5797296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6" name="Elbow Connector 25">
                <a:extLst>
                  <a:ext uri="{FF2B5EF4-FFF2-40B4-BE49-F238E27FC236}">
                    <a16:creationId xmlns:a16="http://schemas.microsoft.com/office/drawing/2014/main" id="{AF926236-497F-3E4A-8378-C958B163139D}"/>
                  </a:ext>
                </a:extLst>
              </p:cNvPr>
              <p:cNvCxnSpPr>
                <a:cxnSpLocks/>
                <a:stCxn id="30" idx="3"/>
                <a:endCxn id="31" idx="3"/>
              </p:cNvCxnSpPr>
              <p:nvPr/>
            </p:nvCxnSpPr>
            <p:spPr>
              <a:xfrm>
                <a:off x="7472599" y="3101009"/>
                <a:ext cx="12700" cy="846892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3183D2A1-18B6-894C-9851-9EC29DF7FB0B}"/>
                  </a:ext>
                </a:extLst>
              </p:cNvPr>
              <p:cNvCxnSpPr>
                <a:cxnSpLocks/>
                <a:stCxn id="31" idx="1"/>
                <a:endCxn id="32" idx="1"/>
              </p:cNvCxnSpPr>
              <p:nvPr/>
            </p:nvCxnSpPr>
            <p:spPr>
              <a:xfrm rot="10800000" flipV="1">
                <a:off x="5926254" y="3947900"/>
                <a:ext cx="12700" cy="72662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Elbow Connector 27">
                <a:extLst>
                  <a:ext uri="{FF2B5EF4-FFF2-40B4-BE49-F238E27FC236}">
                    <a16:creationId xmlns:a16="http://schemas.microsoft.com/office/drawing/2014/main" id="{03BF04D5-5E90-2848-9727-C4B40161F8D2}"/>
                  </a:ext>
                </a:extLst>
              </p:cNvPr>
              <p:cNvCxnSpPr>
                <a:cxnSpLocks/>
                <a:stCxn id="32" idx="3"/>
                <a:endCxn id="33" idx="3"/>
              </p:cNvCxnSpPr>
              <p:nvPr/>
            </p:nvCxnSpPr>
            <p:spPr>
              <a:xfrm>
                <a:off x="7472599" y="4674522"/>
                <a:ext cx="12700" cy="736264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Elbow Connector 28">
                <a:extLst>
                  <a:ext uri="{FF2B5EF4-FFF2-40B4-BE49-F238E27FC236}">
                    <a16:creationId xmlns:a16="http://schemas.microsoft.com/office/drawing/2014/main" id="{0A56C4F4-E990-C44A-9C73-0EBF04D235B5}"/>
                  </a:ext>
                </a:extLst>
              </p:cNvPr>
              <p:cNvCxnSpPr>
                <a:cxnSpLocks/>
                <a:stCxn id="33" idx="1"/>
                <a:endCxn id="34" idx="1"/>
              </p:cNvCxnSpPr>
              <p:nvPr/>
            </p:nvCxnSpPr>
            <p:spPr>
              <a:xfrm rot="10800000" flipV="1">
                <a:off x="5926254" y="5410785"/>
                <a:ext cx="12700" cy="67883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4DF3EB-4824-BF4B-B2B3-7EDC1BBCECC7}"/>
              </a:ext>
            </a:extLst>
          </p:cNvPr>
          <p:cNvGrpSpPr/>
          <p:nvPr/>
        </p:nvGrpSpPr>
        <p:grpSpPr>
          <a:xfrm>
            <a:off x="759956" y="137838"/>
            <a:ext cx="2386656" cy="5441576"/>
            <a:chOff x="2185344" y="871954"/>
            <a:chExt cx="2386656" cy="544157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AB81D5E-2C79-334D-8F58-03F89AF01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5344" y="871954"/>
              <a:ext cx="2386656" cy="5441576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BD2FC6B-029D-4340-8AF6-970950B84752}"/>
                </a:ext>
              </a:extLst>
            </p:cNvPr>
            <p:cNvGrpSpPr/>
            <p:nvPr/>
          </p:nvGrpSpPr>
          <p:grpSpPr>
            <a:xfrm>
              <a:off x="2607452" y="2100555"/>
              <a:ext cx="1640541" cy="3299012"/>
              <a:chOff x="6212541" y="1613647"/>
              <a:chExt cx="1640541" cy="3299012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AC0C0C0-FBDD-B241-A52D-B5E275DCA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16136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57FFD8A-8E0D-194A-9030-66359847F7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2358590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F302F31-FF61-F847-BFF4-4AFA6B2EE1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039036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D3293FD-0D43-4A4D-B8EA-960CB9ECFB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7472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2FCDAE1-7406-4C4C-8B9E-EC409F6BD4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312024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BDE2150-0908-EB4F-811D-B18EB24A16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912659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ADCDC60C-A7A6-0149-885B-F5D5DCC80152}"/>
              </a:ext>
            </a:extLst>
          </p:cNvPr>
          <p:cNvSpPr txBox="1"/>
          <p:nvPr/>
        </p:nvSpPr>
        <p:spPr>
          <a:xfrm>
            <a:off x="878541" y="6058883"/>
            <a:ext cx="1836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Fast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Slow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insertion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900DB3-EF72-8847-9289-5252397525C9}"/>
              </a:ext>
            </a:extLst>
          </p:cNvPr>
          <p:cNvSpPr txBox="1"/>
          <p:nvPr/>
        </p:nvSpPr>
        <p:spPr>
          <a:xfrm>
            <a:off x="4725258" y="6058883"/>
            <a:ext cx="1765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Slow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Fast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insertion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82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2D3D4FB-30CB-6245-9966-313DF0D351D3}"/>
              </a:ext>
            </a:extLst>
          </p:cNvPr>
          <p:cNvGrpSpPr/>
          <p:nvPr/>
        </p:nvGrpSpPr>
        <p:grpSpPr>
          <a:xfrm>
            <a:off x="4572000" y="982135"/>
            <a:ext cx="1559045" cy="5701553"/>
            <a:chOff x="5926254" y="741965"/>
            <a:chExt cx="1559045" cy="570155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C6132B7-55A3-0C49-8AAE-F108EABB7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6254" y="741965"/>
              <a:ext cx="1546345" cy="5701553"/>
            </a:xfrm>
            <a:prstGeom prst="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34DB44B-1ED1-2E4C-A190-6911E2C2C1E4}"/>
                </a:ext>
              </a:extLst>
            </p:cNvPr>
            <p:cNvSpPr/>
            <p:nvPr/>
          </p:nvSpPr>
          <p:spPr>
            <a:xfrm>
              <a:off x="5926254" y="784685"/>
              <a:ext cx="1546345" cy="846892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12AFE6D4-F2AF-094A-8108-ECD50398FB55}"/>
                </a:ext>
              </a:extLst>
            </p:cNvPr>
            <p:cNvSpPr/>
            <p:nvPr/>
          </p:nvSpPr>
          <p:spPr>
            <a:xfrm>
              <a:off x="5926254" y="2024633"/>
              <a:ext cx="1546345" cy="657121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99C9C9CD-EF8E-0546-92AA-F0800772C577}"/>
                </a:ext>
              </a:extLst>
            </p:cNvPr>
            <p:cNvCxnSpPr>
              <a:stCxn id="20" idx="3"/>
              <a:endCxn id="21" idx="3"/>
            </p:cNvCxnSpPr>
            <p:nvPr/>
          </p:nvCxnSpPr>
          <p:spPr>
            <a:xfrm>
              <a:off x="7472599" y="1208131"/>
              <a:ext cx="12700" cy="1145063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2E09F81C-FA00-444C-AE08-A9C2FB73E110}"/>
                </a:ext>
              </a:extLst>
            </p:cNvPr>
            <p:cNvCxnSpPr>
              <a:cxnSpLocks/>
              <a:stCxn id="21" idx="1"/>
              <a:endCxn id="30" idx="1"/>
            </p:cNvCxnSpPr>
            <p:nvPr/>
          </p:nvCxnSpPr>
          <p:spPr>
            <a:xfrm rot="10800000" flipV="1">
              <a:off x="5926254" y="2353193"/>
              <a:ext cx="12700" cy="747815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7B5D40E-6783-9342-9B98-C1B679916C42}"/>
                </a:ext>
              </a:extLst>
            </p:cNvPr>
            <p:cNvGrpSpPr/>
            <p:nvPr/>
          </p:nvGrpSpPr>
          <p:grpSpPr>
            <a:xfrm>
              <a:off x="5926254" y="2745850"/>
              <a:ext cx="1559045" cy="3636088"/>
              <a:chOff x="5926254" y="2745850"/>
              <a:chExt cx="1559045" cy="3636088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6B0A27A-E4C0-864F-9391-30209F078F3F}"/>
                  </a:ext>
                </a:extLst>
              </p:cNvPr>
              <p:cNvGrpSpPr/>
              <p:nvPr/>
            </p:nvGrpSpPr>
            <p:grpSpPr>
              <a:xfrm>
                <a:off x="5926254" y="2745850"/>
                <a:ext cx="1546345" cy="3636088"/>
                <a:chOff x="5926254" y="2745850"/>
                <a:chExt cx="1546345" cy="3636088"/>
              </a:xfrm>
            </p:grpSpPr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68F3A029-87AF-7442-B9E7-6F26463D229F}"/>
                    </a:ext>
                  </a:extLst>
                </p:cNvPr>
                <p:cNvSpPr/>
                <p:nvPr/>
              </p:nvSpPr>
              <p:spPr>
                <a:xfrm>
                  <a:off x="5926254" y="2745850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ounded Rectangle 30">
                  <a:extLst>
                    <a:ext uri="{FF2B5EF4-FFF2-40B4-BE49-F238E27FC236}">
                      <a16:creationId xmlns:a16="http://schemas.microsoft.com/office/drawing/2014/main" id="{E16F3C7F-70BC-7F4A-877F-DA392557487D}"/>
                    </a:ext>
                  </a:extLst>
                </p:cNvPr>
                <p:cNvSpPr/>
                <p:nvPr/>
              </p:nvSpPr>
              <p:spPr>
                <a:xfrm>
                  <a:off x="5926254" y="3592742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ounded Rectangle 31">
                  <a:extLst>
                    <a:ext uri="{FF2B5EF4-FFF2-40B4-BE49-F238E27FC236}">
                      <a16:creationId xmlns:a16="http://schemas.microsoft.com/office/drawing/2014/main" id="{740366FE-334E-CD49-BF42-85E6E46016D7}"/>
                    </a:ext>
                  </a:extLst>
                </p:cNvPr>
                <p:cNvSpPr/>
                <p:nvPr/>
              </p:nvSpPr>
              <p:spPr>
                <a:xfrm>
                  <a:off x="5926254" y="4367154"/>
                  <a:ext cx="1546345" cy="614736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651CCD54-11C9-7847-ABC6-9B2DD614DA59}"/>
                    </a:ext>
                  </a:extLst>
                </p:cNvPr>
                <p:cNvSpPr/>
                <p:nvPr/>
              </p:nvSpPr>
              <p:spPr>
                <a:xfrm>
                  <a:off x="5926254" y="5118465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ounded Rectangle 33">
                  <a:extLst>
                    <a:ext uri="{FF2B5EF4-FFF2-40B4-BE49-F238E27FC236}">
                      <a16:creationId xmlns:a16="http://schemas.microsoft.com/office/drawing/2014/main" id="{AE6C1A0E-B135-FD43-9575-6AA5C8FDB5BD}"/>
                    </a:ext>
                  </a:extLst>
                </p:cNvPr>
                <p:cNvSpPr/>
                <p:nvPr/>
              </p:nvSpPr>
              <p:spPr>
                <a:xfrm>
                  <a:off x="5926254" y="5797296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6" name="Elbow Connector 25">
                <a:extLst>
                  <a:ext uri="{FF2B5EF4-FFF2-40B4-BE49-F238E27FC236}">
                    <a16:creationId xmlns:a16="http://schemas.microsoft.com/office/drawing/2014/main" id="{AF926236-497F-3E4A-8378-C958B163139D}"/>
                  </a:ext>
                </a:extLst>
              </p:cNvPr>
              <p:cNvCxnSpPr>
                <a:cxnSpLocks/>
                <a:stCxn id="30" idx="3"/>
                <a:endCxn id="31" idx="3"/>
              </p:cNvCxnSpPr>
              <p:nvPr/>
            </p:nvCxnSpPr>
            <p:spPr>
              <a:xfrm>
                <a:off x="7472599" y="3101009"/>
                <a:ext cx="12700" cy="846892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3183D2A1-18B6-894C-9851-9EC29DF7FB0B}"/>
                  </a:ext>
                </a:extLst>
              </p:cNvPr>
              <p:cNvCxnSpPr>
                <a:cxnSpLocks/>
                <a:stCxn id="31" idx="1"/>
                <a:endCxn id="32" idx="1"/>
              </p:cNvCxnSpPr>
              <p:nvPr/>
            </p:nvCxnSpPr>
            <p:spPr>
              <a:xfrm rot="10800000" flipV="1">
                <a:off x="5926254" y="3947900"/>
                <a:ext cx="12700" cy="72662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Elbow Connector 27">
                <a:extLst>
                  <a:ext uri="{FF2B5EF4-FFF2-40B4-BE49-F238E27FC236}">
                    <a16:creationId xmlns:a16="http://schemas.microsoft.com/office/drawing/2014/main" id="{03BF04D5-5E90-2848-9727-C4B40161F8D2}"/>
                  </a:ext>
                </a:extLst>
              </p:cNvPr>
              <p:cNvCxnSpPr>
                <a:cxnSpLocks/>
                <a:stCxn id="32" idx="3"/>
                <a:endCxn id="33" idx="3"/>
              </p:cNvCxnSpPr>
              <p:nvPr/>
            </p:nvCxnSpPr>
            <p:spPr>
              <a:xfrm>
                <a:off x="7472599" y="4674522"/>
                <a:ext cx="12700" cy="736264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Elbow Connector 28">
                <a:extLst>
                  <a:ext uri="{FF2B5EF4-FFF2-40B4-BE49-F238E27FC236}">
                    <a16:creationId xmlns:a16="http://schemas.microsoft.com/office/drawing/2014/main" id="{0A56C4F4-E990-C44A-9C73-0EBF04D235B5}"/>
                  </a:ext>
                </a:extLst>
              </p:cNvPr>
              <p:cNvCxnSpPr>
                <a:cxnSpLocks/>
                <a:stCxn id="33" idx="1"/>
                <a:endCxn id="34" idx="1"/>
              </p:cNvCxnSpPr>
              <p:nvPr/>
            </p:nvCxnSpPr>
            <p:spPr>
              <a:xfrm rot="10800000" flipV="1">
                <a:off x="5926254" y="5410785"/>
                <a:ext cx="12700" cy="67883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4DF3EB-4824-BF4B-B2B3-7EDC1BBCECC7}"/>
              </a:ext>
            </a:extLst>
          </p:cNvPr>
          <p:cNvGrpSpPr/>
          <p:nvPr/>
        </p:nvGrpSpPr>
        <p:grpSpPr>
          <a:xfrm>
            <a:off x="475576" y="1178922"/>
            <a:ext cx="2386656" cy="5441576"/>
            <a:chOff x="2185344" y="871954"/>
            <a:chExt cx="2386656" cy="544157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AB81D5E-2C79-334D-8F58-03F89AF01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5344" y="871954"/>
              <a:ext cx="2386656" cy="5441576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BD2FC6B-029D-4340-8AF6-970950B84752}"/>
                </a:ext>
              </a:extLst>
            </p:cNvPr>
            <p:cNvGrpSpPr/>
            <p:nvPr/>
          </p:nvGrpSpPr>
          <p:grpSpPr>
            <a:xfrm>
              <a:off x="2607452" y="2100555"/>
              <a:ext cx="1640541" cy="3299012"/>
              <a:chOff x="6212541" y="1613647"/>
              <a:chExt cx="1640541" cy="3299012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AC0C0C0-FBDD-B241-A52D-B5E275DCA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16136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57FFD8A-8E0D-194A-9030-66359847F7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2358590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F302F31-FF61-F847-BFF4-4AFA6B2EE1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039036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D3293FD-0D43-4A4D-B8EA-960CB9ECFB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7472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2FCDAE1-7406-4C4C-8B9E-EC409F6BD4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312024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BDE2150-0908-EB4F-811D-B18EB24A16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912659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A2FB5F4-A928-7F4B-915E-5B2D42AEC68C}"/>
              </a:ext>
            </a:extLst>
          </p:cNvPr>
          <p:cNvSpPr txBox="1"/>
          <p:nvPr/>
        </p:nvSpPr>
        <p:spPr>
          <a:xfrm>
            <a:off x="717177" y="139648"/>
            <a:ext cx="3248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17.3</a:t>
            </a:r>
            <a:r>
              <a:rPr lang="zh-CN" altLang="en-US" sz="3200" dirty="0"/>
              <a:t> </a:t>
            </a:r>
            <a:r>
              <a:rPr lang="en-US" altLang="zh-CN" sz="3200" dirty="0"/>
              <a:t>Do</a:t>
            </a:r>
            <a:r>
              <a:rPr lang="zh-CN" altLang="en-US" sz="3200" dirty="0"/>
              <a:t> </a:t>
            </a:r>
            <a:r>
              <a:rPr lang="en-US" altLang="zh-CN" sz="3200" dirty="0"/>
              <a:t>both</a:t>
            </a:r>
            <a:r>
              <a:rPr lang="zh-CN" altLang="en-US" sz="3200" dirty="0"/>
              <a:t> </a:t>
            </a:r>
            <a:r>
              <a:rPr lang="en-US" altLang="zh-CN" sz="3200" dirty="0"/>
              <a:t>fast?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30494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D0065A6-38BB-E24C-A7F2-E44B63EA7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994" y="429638"/>
            <a:ext cx="1409700" cy="939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9B6FCE-D1E7-1645-844A-006B71CE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22"/>
          <a:stretch/>
        </p:blipFill>
        <p:spPr>
          <a:xfrm>
            <a:off x="2430980" y="1408303"/>
            <a:ext cx="1115728" cy="6602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F260F2-5B1D-4849-94C8-273E7DA6C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5093" y="2913410"/>
            <a:ext cx="1367503" cy="7671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3329EF-B973-FC4D-A98A-CEABF17D3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136" y="2107411"/>
            <a:ext cx="1227416" cy="7671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670699-6ED1-5D46-83BD-1A3D80B633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3416" y="5399100"/>
            <a:ext cx="1110857" cy="7758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451283-F311-8D42-B0E2-A66FDE4B12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2463" y="4572558"/>
            <a:ext cx="1172762" cy="7876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D326E-DF4B-2349-8A10-D7FBA35A6D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4684" y="3719410"/>
            <a:ext cx="1168321" cy="81428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B1B984A-351E-A641-8C09-BD85C00851BD}"/>
              </a:ext>
            </a:extLst>
          </p:cNvPr>
          <p:cNvSpPr/>
          <p:nvPr/>
        </p:nvSpPr>
        <p:spPr>
          <a:xfrm>
            <a:off x="7264592" y="69560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6252A9A-43FF-DD43-A5A8-A7BE9CC8D4C0}"/>
              </a:ext>
            </a:extLst>
          </p:cNvPr>
          <p:cNvSpPr/>
          <p:nvPr/>
        </p:nvSpPr>
        <p:spPr>
          <a:xfrm>
            <a:off x="7264592" y="105618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D6C8EB-34AA-F149-BA2A-71F62F19A5BC}"/>
              </a:ext>
            </a:extLst>
          </p:cNvPr>
          <p:cNvSpPr/>
          <p:nvPr/>
        </p:nvSpPr>
        <p:spPr>
          <a:xfrm>
            <a:off x="7264592" y="141675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6C8E320-D628-F54C-8634-2A311442B6A5}"/>
              </a:ext>
            </a:extLst>
          </p:cNvPr>
          <p:cNvSpPr/>
          <p:nvPr/>
        </p:nvSpPr>
        <p:spPr>
          <a:xfrm>
            <a:off x="7264592" y="177733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7B6B62D-08CF-1C4A-83D1-9A3A99C4CA4E}"/>
              </a:ext>
            </a:extLst>
          </p:cNvPr>
          <p:cNvSpPr/>
          <p:nvPr/>
        </p:nvSpPr>
        <p:spPr>
          <a:xfrm>
            <a:off x="7264592" y="213790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F6CBC89-1BF3-3C48-A35F-5834174E26C0}"/>
              </a:ext>
            </a:extLst>
          </p:cNvPr>
          <p:cNvSpPr/>
          <p:nvPr/>
        </p:nvSpPr>
        <p:spPr>
          <a:xfrm>
            <a:off x="7264592" y="249848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E6D291B-5A54-044C-86DA-DA4C2E958D16}"/>
              </a:ext>
            </a:extLst>
          </p:cNvPr>
          <p:cNvSpPr/>
          <p:nvPr/>
        </p:nvSpPr>
        <p:spPr>
          <a:xfrm>
            <a:off x="7264592" y="285905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C599531-66D0-E541-A165-614DB93C64A1}"/>
              </a:ext>
            </a:extLst>
          </p:cNvPr>
          <p:cNvSpPr/>
          <p:nvPr/>
        </p:nvSpPr>
        <p:spPr>
          <a:xfrm>
            <a:off x="7264592" y="321963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0066C63-DC24-FF4C-8487-ECB032C399A5}"/>
              </a:ext>
            </a:extLst>
          </p:cNvPr>
          <p:cNvSpPr/>
          <p:nvPr/>
        </p:nvSpPr>
        <p:spPr>
          <a:xfrm>
            <a:off x="7264592" y="394078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CB6C184-F850-5F40-9B6E-1AD98CA623F5}"/>
              </a:ext>
            </a:extLst>
          </p:cNvPr>
          <p:cNvSpPr/>
          <p:nvPr/>
        </p:nvSpPr>
        <p:spPr>
          <a:xfrm>
            <a:off x="7264592" y="430135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16C42C3-281A-4849-8C1C-582B0E37E5DC}"/>
              </a:ext>
            </a:extLst>
          </p:cNvPr>
          <p:cNvSpPr/>
          <p:nvPr/>
        </p:nvSpPr>
        <p:spPr>
          <a:xfrm>
            <a:off x="7264592" y="466193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B306638-B9A6-5F4F-9D7F-2A9B2563F96C}"/>
              </a:ext>
            </a:extLst>
          </p:cNvPr>
          <p:cNvSpPr/>
          <p:nvPr/>
        </p:nvSpPr>
        <p:spPr>
          <a:xfrm>
            <a:off x="7264592" y="502250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5468A5A-E3DB-8C43-A35B-AD3C90403B92}"/>
              </a:ext>
            </a:extLst>
          </p:cNvPr>
          <p:cNvSpPr/>
          <p:nvPr/>
        </p:nvSpPr>
        <p:spPr>
          <a:xfrm>
            <a:off x="7264592" y="538308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A4B7BDC-DBA1-8E44-9925-4DE14C4EC15B}"/>
              </a:ext>
            </a:extLst>
          </p:cNvPr>
          <p:cNvSpPr/>
          <p:nvPr/>
        </p:nvSpPr>
        <p:spPr>
          <a:xfrm>
            <a:off x="7264592" y="5743663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32F3F09-D574-B647-84B8-8B3783C5105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3602552" y="2490979"/>
            <a:ext cx="467424" cy="422431"/>
          </a:xfrm>
          <a:prstGeom prst="straightConnector1">
            <a:avLst/>
          </a:prstGeom>
          <a:ln>
            <a:solidFill>
              <a:srgbClr val="0070C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7B6E1E2-8E4A-8A45-8D88-4AE213FF899F}"/>
              </a:ext>
            </a:extLst>
          </p:cNvPr>
          <p:cNvCxnSpPr>
            <a:cxnSpLocks/>
            <a:stCxn id="2050" idx="3"/>
            <a:endCxn id="31" idx="1"/>
          </p:cNvCxnSpPr>
          <p:nvPr/>
        </p:nvCxnSpPr>
        <p:spPr>
          <a:xfrm flipV="1">
            <a:off x="5872778" y="1958245"/>
            <a:ext cx="1391814" cy="1442914"/>
          </a:xfrm>
          <a:prstGeom prst="straightConnector1">
            <a:avLst/>
          </a:prstGeom>
          <a:ln>
            <a:solidFill>
              <a:srgbClr val="0070C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642C03CF-2347-F644-8B39-C607DFB295EE}"/>
              </a:ext>
            </a:extLst>
          </p:cNvPr>
          <p:cNvSpPr/>
          <p:nvPr/>
        </p:nvSpPr>
        <p:spPr>
          <a:xfrm>
            <a:off x="7264592" y="3580205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2050" name="Picture 2" descr="Science Week – Albert Einstein – Mr Brown's Class">
            <a:extLst>
              <a:ext uri="{FF2B5EF4-FFF2-40B4-BE49-F238E27FC236}">
                <a16:creationId xmlns:a16="http://schemas.microsoft.com/office/drawing/2014/main" id="{49406106-98FE-3C4E-9095-53F70AEE7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819" y="2239006"/>
            <a:ext cx="1696959" cy="232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EA013C8-409B-4F49-9F45-8D410BD44D2B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3575225" y="3996087"/>
            <a:ext cx="862143" cy="970309"/>
          </a:xfrm>
          <a:prstGeom prst="straightConnector1">
            <a:avLst/>
          </a:prstGeom>
          <a:ln>
            <a:solidFill>
              <a:srgbClr val="0070C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4C208A8-B9D3-604A-B27E-3E4F7F455F4C}"/>
              </a:ext>
            </a:extLst>
          </p:cNvPr>
          <p:cNvCxnSpPr>
            <a:cxnSpLocks/>
            <a:stCxn id="2050" idx="3"/>
            <a:endCxn id="41" idx="1"/>
          </p:cNvCxnSpPr>
          <p:nvPr/>
        </p:nvCxnSpPr>
        <p:spPr>
          <a:xfrm>
            <a:off x="5872778" y="3401159"/>
            <a:ext cx="1391814" cy="1081111"/>
          </a:xfrm>
          <a:prstGeom prst="straightConnector1">
            <a:avLst/>
          </a:prstGeom>
          <a:ln>
            <a:solidFill>
              <a:srgbClr val="0070C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28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C00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C00"/>
                                      </p:to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7" grpId="0" animBg="1"/>
      <p:bldP spid="38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6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D0065A6-38BB-E24C-A7F2-E44B63EA7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994" y="429638"/>
            <a:ext cx="1409700" cy="939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9B6FCE-D1E7-1645-844A-006B71CE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22"/>
          <a:stretch/>
        </p:blipFill>
        <p:spPr>
          <a:xfrm>
            <a:off x="2430980" y="1408303"/>
            <a:ext cx="1115728" cy="6602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F260F2-5B1D-4849-94C8-273E7DA6C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5093" y="2913410"/>
            <a:ext cx="1367503" cy="7671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3329EF-B973-FC4D-A98A-CEABF17D3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136" y="2107411"/>
            <a:ext cx="1227416" cy="7671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670699-6ED1-5D46-83BD-1A3D80B633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3416" y="5399100"/>
            <a:ext cx="1110857" cy="7758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451283-F311-8D42-B0E2-A66FDE4B12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2463" y="4572558"/>
            <a:ext cx="1172762" cy="7876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D326E-DF4B-2349-8A10-D7FBA35A6D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4684" y="3719410"/>
            <a:ext cx="1168321" cy="81428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B1B984A-351E-A641-8C09-BD85C00851BD}"/>
              </a:ext>
            </a:extLst>
          </p:cNvPr>
          <p:cNvSpPr/>
          <p:nvPr/>
        </p:nvSpPr>
        <p:spPr>
          <a:xfrm>
            <a:off x="7264592" y="69560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6252A9A-43FF-DD43-A5A8-A7BE9CC8D4C0}"/>
              </a:ext>
            </a:extLst>
          </p:cNvPr>
          <p:cNvSpPr/>
          <p:nvPr/>
        </p:nvSpPr>
        <p:spPr>
          <a:xfrm>
            <a:off x="7264592" y="105618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D6C8EB-34AA-F149-BA2A-71F62F19A5BC}"/>
              </a:ext>
            </a:extLst>
          </p:cNvPr>
          <p:cNvSpPr/>
          <p:nvPr/>
        </p:nvSpPr>
        <p:spPr>
          <a:xfrm>
            <a:off x="7264592" y="141675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6C8E320-D628-F54C-8634-2A311442B6A5}"/>
              </a:ext>
            </a:extLst>
          </p:cNvPr>
          <p:cNvSpPr/>
          <p:nvPr/>
        </p:nvSpPr>
        <p:spPr>
          <a:xfrm>
            <a:off x="7264592" y="177733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7B6B62D-08CF-1C4A-83D1-9A3A99C4CA4E}"/>
              </a:ext>
            </a:extLst>
          </p:cNvPr>
          <p:cNvSpPr/>
          <p:nvPr/>
        </p:nvSpPr>
        <p:spPr>
          <a:xfrm>
            <a:off x="7264592" y="213790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F6CBC89-1BF3-3C48-A35F-5834174E26C0}"/>
              </a:ext>
            </a:extLst>
          </p:cNvPr>
          <p:cNvSpPr/>
          <p:nvPr/>
        </p:nvSpPr>
        <p:spPr>
          <a:xfrm>
            <a:off x="7264592" y="249848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E6D291B-5A54-044C-86DA-DA4C2E958D16}"/>
              </a:ext>
            </a:extLst>
          </p:cNvPr>
          <p:cNvSpPr/>
          <p:nvPr/>
        </p:nvSpPr>
        <p:spPr>
          <a:xfrm>
            <a:off x="7264592" y="285905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C599531-66D0-E541-A165-614DB93C64A1}"/>
              </a:ext>
            </a:extLst>
          </p:cNvPr>
          <p:cNvSpPr/>
          <p:nvPr/>
        </p:nvSpPr>
        <p:spPr>
          <a:xfrm>
            <a:off x="7264592" y="321963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0066C63-DC24-FF4C-8487-ECB032C399A5}"/>
              </a:ext>
            </a:extLst>
          </p:cNvPr>
          <p:cNvSpPr/>
          <p:nvPr/>
        </p:nvSpPr>
        <p:spPr>
          <a:xfrm>
            <a:off x="7264592" y="394078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CB6C184-F850-5F40-9B6E-1AD98CA623F5}"/>
              </a:ext>
            </a:extLst>
          </p:cNvPr>
          <p:cNvSpPr/>
          <p:nvPr/>
        </p:nvSpPr>
        <p:spPr>
          <a:xfrm>
            <a:off x="7264592" y="430135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16C42C3-281A-4849-8C1C-582B0E37E5DC}"/>
              </a:ext>
            </a:extLst>
          </p:cNvPr>
          <p:cNvSpPr/>
          <p:nvPr/>
        </p:nvSpPr>
        <p:spPr>
          <a:xfrm>
            <a:off x="7264592" y="466193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B306638-B9A6-5F4F-9D7F-2A9B2563F96C}"/>
              </a:ext>
            </a:extLst>
          </p:cNvPr>
          <p:cNvSpPr/>
          <p:nvPr/>
        </p:nvSpPr>
        <p:spPr>
          <a:xfrm>
            <a:off x="7264592" y="502250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5468A5A-E3DB-8C43-A35B-AD3C90403B92}"/>
              </a:ext>
            </a:extLst>
          </p:cNvPr>
          <p:cNvSpPr/>
          <p:nvPr/>
        </p:nvSpPr>
        <p:spPr>
          <a:xfrm>
            <a:off x="7264592" y="538308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A4B7BDC-DBA1-8E44-9925-4DE14C4EC15B}"/>
              </a:ext>
            </a:extLst>
          </p:cNvPr>
          <p:cNvSpPr/>
          <p:nvPr/>
        </p:nvSpPr>
        <p:spPr>
          <a:xfrm>
            <a:off x="7264592" y="5743663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32F3F09-D574-B647-84B8-8B3783C5105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3602552" y="2490979"/>
            <a:ext cx="467424" cy="422431"/>
          </a:xfrm>
          <a:prstGeom prst="straightConnector1">
            <a:avLst/>
          </a:prstGeom>
          <a:ln>
            <a:solidFill>
              <a:srgbClr val="0070C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7B6E1E2-8E4A-8A45-8D88-4AE213FF899F}"/>
              </a:ext>
            </a:extLst>
          </p:cNvPr>
          <p:cNvCxnSpPr>
            <a:cxnSpLocks/>
            <a:stCxn id="2050" idx="3"/>
            <a:endCxn id="31" idx="1"/>
          </p:cNvCxnSpPr>
          <p:nvPr/>
        </p:nvCxnSpPr>
        <p:spPr>
          <a:xfrm flipV="1">
            <a:off x="5872778" y="1958245"/>
            <a:ext cx="1391814" cy="1442914"/>
          </a:xfrm>
          <a:prstGeom prst="straightConnector1">
            <a:avLst/>
          </a:prstGeom>
          <a:ln>
            <a:solidFill>
              <a:srgbClr val="0070C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642C03CF-2347-F644-8B39-C607DFB295EE}"/>
              </a:ext>
            </a:extLst>
          </p:cNvPr>
          <p:cNvSpPr/>
          <p:nvPr/>
        </p:nvSpPr>
        <p:spPr>
          <a:xfrm>
            <a:off x="7264592" y="3580205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2050" name="Picture 2" descr="Science Week – Albert Einstein – Mr Brown's Class">
            <a:extLst>
              <a:ext uri="{FF2B5EF4-FFF2-40B4-BE49-F238E27FC236}">
                <a16:creationId xmlns:a16="http://schemas.microsoft.com/office/drawing/2014/main" id="{49406106-98FE-3C4E-9095-53F70AEE7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819" y="2239006"/>
            <a:ext cx="1696959" cy="232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EA013C8-409B-4F49-9F45-8D410BD44D2B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3575225" y="3996087"/>
            <a:ext cx="862143" cy="970309"/>
          </a:xfrm>
          <a:prstGeom prst="straightConnector1">
            <a:avLst/>
          </a:prstGeom>
          <a:ln>
            <a:solidFill>
              <a:srgbClr val="0070C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4C208A8-B9D3-604A-B27E-3E4F7F455F4C}"/>
              </a:ext>
            </a:extLst>
          </p:cNvPr>
          <p:cNvCxnSpPr>
            <a:cxnSpLocks/>
            <a:stCxn id="2050" idx="3"/>
            <a:endCxn id="41" idx="1"/>
          </p:cNvCxnSpPr>
          <p:nvPr/>
        </p:nvCxnSpPr>
        <p:spPr>
          <a:xfrm>
            <a:off x="5872778" y="3401159"/>
            <a:ext cx="1391814" cy="1081111"/>
          </a:xfrm>
          <a:prstGeom prst="straightConnector1">
            <a:avLst/>
          </a:prstGeom>
          <a:ln>
            <a:solidFill>
              <a:srgbClr val="0070C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9720430-E2BC-7547-A719-A05257A5EB54}"/>
              </a:ext>
            </a:extLst>
          </p:cNvPr>
          <p:cNvSpPr/>
          <p:nvPr/>
        </p:nvSpPr>
        <p:spPr>
          <a:xfrm>
            <a:off x="4315139" y="2833935"/>
            <a:ext cx="1573145" cy="1081110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Hash</a:t>
            </a:r>
            <a:r>
              <a:rPr lang="zh-CN" altLang="en-US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Algorithm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45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D0065A6-38BB-E24C-A7F2-E44B63EA7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026" y="140880"/>
            <a:ext cx="1409700" cy="939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9B6FCE-D1E7-1645-844A-006B71CE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22"/>
          <a:stretch/>
        </p:blipFill>
        <p:spPr>
          <a:xfrm>
            <a:off x="2443012" y="1119545"/>
            <a:ext cx="1115728" cy="6602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F260F2-5B1D-4849-94C8-273E7DA6C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7125" y="2624652"/>
            <a:ext cx="1367503" cy="7671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3329EF-B973-FC4D-A98A-CEABF17D3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168" y="1818653"/>
            <a:ext cx="1227416" cy="7671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670699-6ED1-5D46-83BD-1A3D80B633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5448" y="5110342"/>
            <a:ext cx="1110857" cy="7758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451283-F311-8D42-B0E2-A66FDE4B12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4495" y="4283800"/>
            <a:ext cx="1172762" cy="7876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D326E-DF4B-2349-8A10-D7FBA35A6D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6716" y="3430652"/>
            <a:ext cx="1168321" cy="8142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6C23CAE-8CAE-CE47-9CFF-E26C54757FF1}"/>
              </a:ext>
            </a:extLst>
          </p:cNvPr>
          <p:cNvSpPr txBox="1"/>
          <p:nvPr/>
        </p:nvSpPr>
        <p:spPr>
          <a:xfrm>
            <a:off x="4309640" y="29450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0</a:t>
            </a:r>
            <a:endParaRPr lang="en-US" sz="3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E8463A-E77B-FF49-A238-6DFA2A2F53B8}"/>
              </a:ext>
            </a:extLst>
          </p:cNvPr>
          <p:cNvSpPr txBox="1"/>
          <p:nvPr/>
        </p:nvSpPr>
        <p:spPr>
          <a:xfrm>
            <a:off x="4309640" y="112650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3</a:t>
            </a:r>
            <a:endParaRPr lang="en-US" sz="3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D48B69-E63A-EE46-8B3E-FFC70B341706}"/>
              </a:ext>
            </a:extLst>
          </p:cNvPr>
          <p:cNvSpPr txBox="1"/>
          <p:nvPr/>
        </p:nvSpPr>
        <p:spPr>
          <a:xfrm>
            <a:off x="4309640" y="1906570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6</a:t>
            </a:r>
            <a:endParaRPr lang="en-US" sz="3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FBB4FD-A04C-B74A-8080-E5C123F27A0C}"/>
              </a:ext>
            </a:extLst>
          </p:cNvPr>
          <p:cNvSpPr txBox="1"/>
          <p:nvPr/>
        </p:nvSpPr>
        <p:spPr>
          <a:xfrm>
            <a:off x="4309640" y="2745457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7</a:t>
            </a:r>
            <a:endParaRPr lang="en-US" sz="3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D28B2A-8F55-9742-917D-17B30D418829}"/>
              </a:ext>
            </a:extLst>
          </p:cNvPr>
          <p:cNvSpPr txBox="1"/>
          <p:nvPr/>
        </p:nvSpPr>
        <p:spPr>
          <a:xfrm>
            <a:off x="4309640" y="3555744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9</a:t>
            </a:r>
            <a:endParaRPr lang="en-US" sz="3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D8FB05-32F2-6F41-A234-586E9F46E259}"/>
              </a:ext>
            </a:extLst>
          </p:cNvPr>
          <p:cNvSpPr txBox="1"/>
          <p:nvPr/>
        </p:nvSpPr>
        <p:spPr>
          <a:xfrm>
            <a:off x="4309640" y="4394631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12</a:t>
            </a:r>
            <a:endParaRPr lang="en-US" sz="3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E2D439-5738-B94B-B8AB-77CFD2A74DB9}"/>
              </a:ext>
            </a:extLst>
          </p:cNvPr>
          <p:cNvSpPr txBox="1"/>
          <p:nvPr/>
        </p:nvSpPr>
        <p:spPr>
          <a:xfrm>
            <a:off x="4309640" y="511034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13</a:t>
            </a:r>
            <a:endParaRPr lang="en-US" sz="3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1B984A-351E-A641-8C09-BD85C00851BD}"/>
              </a:ext>
            </a:extLst>
          </p:cNvPr>
          <p:cNvSpPr/>
          <p:nvPr/>
        </p:nvSpPr>
        <p:spPr>
          <a:xfrm>
            <a:off x="6242840" y="761671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6252A9A-43FF-DD43-A5A8-A7BE9CC8D4C0}"/>
              </a:ext>
            </a:extLst>
          </p:cNvPr>
          <p:cNvSpPr/>
          <p:nvPr/>
        </p:nvSpPr>
        <p:spPr>
          <a:xfrm>
            <a:off x="6242840" y="1122246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D6C8EB-34AA-F149-BA2A-71F62F19A5BC}"/>
              </a:ext>
            </a:extLst>
          </p:cNvPr>
          <p:cNvSpPr/>
          <p:nvPr/>
        </p:nvSpPr>
        <p:spPr>
          <a:xfrm>
            <a:off x="6242840" y="1482821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6C8E320-D628-F54C-8634-2A311442B6A5}"/>
              </a:ext>
            </a:extLst>
          </p:cNvPr>
          <p:cNvSpPr/>
          <p:nvPr/>
        </p:nvSpPr>
        <p:spPr>
          <a:xfrm>
            <a:off x="6242840" y="1843396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7B6B62D-08CF-1C4A-83D1-9A3A99C4CA4E}"/>
              </a:ext>
            </a:extLst>
          </p:cNvPr>
          <p:cNvSpPr/>
          <p:nvPr/>
        </p:nvSpPr>
        <p:spPr>
          <a:xfrm>
            <a:off x="6242840" y="2203971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F6CBC89-1BF3-3C48-A35F-5834174E26C0}"/>
              </a:ext>
            </a:extLst>
          </p:cNvPr>
          <p:cNvSpPr/>
          <p:nvPr/>
        </p:nvSpPr>
        <p:spPr>
          <a:xfrm>
            <a:off x="6242840" y="2564546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E6D291B-5A54-044C-86DA-DA4C2E958D16}"/>
              </a:ext>
            </a:extLst>
          </p:cNvPr>
          <p:cNvSpPr/>
          <p:nvPr/>
        </p:nvSpPr>
        <p:spPr>
          <a:xfrm>
            <a:off x="6242840" y="2925121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C599531-66D0-E541-A165-614DB93C64A1}"/>
              </a:ext>
            </a:extLst>
          </p:cNvPr>
          <p:cNvSpPr/>
          <p:nvPr/>
        </p:nvSpPr>
        <p:spPr>
          <a:xfrm>
            <a:off x="6242840" y="3285696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0066C63-DC24-FF4C-8487-ECB032C399A5}"/>
              </a:ext>
            </a:extLst>
          </p:cNvPr>
          <p:cNvSpPr/>
          <p:nvPr/>
        </p:nvSpPr>
        <p:spPr>
          <a:xfrm>
            <a:off x="6242840" y="4006846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CB6C184-F850-5F40-9B6E-1AD98CA623F5}"/>
              </a:ext>
            </a:extLst>
          </p:cNvPr>
          <p:cNvSpPr/>
          <p:nvPr/>
        </p:nvSpPr>
        <p:spPr>
          <a:xfrm>
            <a:off x="6242840" y="4367421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16C42C3-281A-4849-8C1C-582B0E37E5DC}"/>
              </a:ext>
            </a:extLst>
          </p:cNvPr>
          <p:cNvSpPr/>
          <p:nvPr/>
        </p:nvSpPr>
        <p:spPr>
          <a:xfrm>
            <a:off x="6242840" y="4727996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B306638-B9A6-5F4F-9D7F-2A9B2563F96C}"/>
              </a:ext>
            </a:extLst>
          </p:cNvPr>
          <p:cNvSpPr/>
          <p:nvPr/>
        </p:nvSpPr>
        <p:spPr>
          <a:xfrm>
            <a:off x="6242840" y="5088571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5468A5A-E3DB-8C43-A35B-AD3C90403B92}"/>
              </a:ext>
            </a:extLst>
          </p:cNvPr>
          <p:cNvSpPr/>
          <p:nvPr/>
        </p:nvSpPr>
        <p:spPr>
          <a:xfrm>
            <a:off x="6242840" y="5449146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A4B7BDC-DBA1-8E44-9925-4DE14C4EC15B}"/>
              </a:ext>
            </a:extLst>
          </p:cNvPr>
          <p:cNvSpPr/>
          <p:nvPr/>
        </p:nvSpPr>
        <p:spPr>
          <a:xfrm>
            <a:off x="6242840" y="5809725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42C03CF-2347-F644-8B39-C607DFB295EE}"/>
              </a:ext>
            </a:extLst>
          </p:cNvPr>
          <p:cNvSpPr/>
          <p:nvPr/>
        </p:nvSpPr>
        <p:spPr>
          <a:xfrm>
            <a:off x="6242840" y="3646267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CFA3F2E-601D-6D4F-875C-09BD20A14EC2}"/>
              </a:ext>
            </a:extLst>
          </p:cNvPr>
          <p:cNvCxnSpPr>
            <a:cxnSpLocks/>
            <a:stCxn id="16" idx="3"/>
            <a:endCxn id="22" idx="1"/>
          </p:cNvCxnSpPr>
          <p:nvPr/>
        </p:nvCxnSpPr>
        <p:spPr>
          <a:xfrm>
            <a:off x="3614584" y="2202221"/>
            <a:ext cx="695056" cy="27515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B509770-4B06-204B-8843-A116E2F1AD75}"/>
              </a:ext>
            </a:extLst>
          </p:cNvPr>
          <p:cNvCxnSpPr>
            <a:cxnSpLocks/>
            <a:stCxn id="22" idx="3"/>
            <a:endCxn id="37" idx="1"/>
          </p:cNvCxnSpPr>
          <p:nvPr/>
        </p:nvCxnSpPr>
        <p:spPr>
          <a:xfrm>
            <a:off x="4728344" y="2229736"/>
            <a:ext cx="1514496" cy="876296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2F434EC-DB06-394B-AEDD-5FDB985A46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9304" y="5963488"/>
            <a:ext cx="1356422" cy="83289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83317BD-3284-E249-9610-D91E8B3BEBC1}"/>
              </a:ext>
            </a:extLst>
          </p:cNvPr>
          <p:cNvSpPr txBox="1"/>
          <p:nvPr/>
        </p:nvSpPr>
        <p:spPr>
          <a:xfrm>
            <a:off x="4339076" y="6043805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8</a:t>
            </a:r>
            <a:endParaRPr lang="en-US" sz="3600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AD10BB8-FFCC-F545-94EF-74BE83D01618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 flipV="1">
            <a:off x="3705726" y="6366971"/>
            <a:ext cx="633350" cy="12963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D4154DB-05EF-AD4B-A2B4-36C5CA3AA10C}"/>
              </a:ext>
            </a:extLst>
          </p:cNvPr>
          <p:cNvCxnSpPr>
            <a:cxnSpLocks/>
            <a:stCxn id="48" idx="3"/>
            <a:endCxn id="62" idx="1"/>
          </p:cNvCxnSpPr>
          <p:nvPr/>
        </p:nvCxnSpPr>
        <p:spPr>
          <a:xfrm flipV="1">
            <a:off x="4757780" y="3827178"/>
            <a:ext cx="1485060" cy="2539793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23E9D8B-D861-B74D-9B1C-EA1E02FB49A4}"/>
              </a:ext>
            </a:extLst>
          </p:cNvPr>
          <p:cNvSpPr txBox="1"/>
          <p:nvPr/>
        </p:nvSpPr>
        <p:spPr>
          <a:xfrm rot="215053">
            <a:off x="3510844" y="182059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hashing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11E32A-1653-F64B-97B2-8FCEAB0C6E92}"/>
              </a:ext>
            </a:extLst>
          </p:cNvPr>
          <p:cNvSpPr txBox="1"/>
          <p:nvPr/>
        </p:nvSpPr>
        <p:spPr>
          <a:xfrm rot="21394762">
            <a:off x="3610788" y="598370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hashing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09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2" grpId="0"/>
      <p:bldP spid="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FF0516-3152-4541-B562-5C7AF6A9D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12" y="2859702"/>
            <a:ext cx="1227416" cy="7671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916259-050C-4048-9A66-E4EAF8232B63}"/>
              </a:ext>
            </a:extLst>
          </p:cNvPr>
          <p:cNvSpPr txBox="1"/>
          <p:nvPr/>
        </p:nvSpPr>
        <p:spPr>
          <a:xfrm>
            <a:off x="4863708" y="285970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accent3">
                    <a:lumMod val="65000"/>
                  </a:schemeClr>
                </a:solidFill>
              </a:rPr>
              <a:t>6</a:t>
            </a:r>
            <a:endParaRPr lang="en-US" sz="3600" dirty="0">
              <a:solidFill>
                <a:schemeClr val="accent3">
                  <a:lumMod val="65000"/>
                </a:schemeClr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DF0D8F-56B1-704C-A080-6C02C257F10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984128" y="3243270"/>
            <a:ext cx="815200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074363-35C4-8348-8FB9-751CA70CF1DA}"/>
              </a:ext>
            </a:extLst>
          </p:cNvPr>
          <p:cNvCxnSpPr>
            <a:cxnSpLocks/>
            <a:stCxn id="6" idx="3"/>
            <a:endCxn id="19" idx="1"/>
          </p:cNvCxnSpPr>
          <p:nvPr/>
        </p:nvCxnSpPr>
        <p:spPr>
          <a:xfrm flipV="1">
            <a:off x="5282412" y="2961834"/>
            <a:ext cx="1454219" cy="221034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913C765-D99E-A74B-83D1-0B35F7CB8EDF}"/>
              </a:ext>
            </a:extLst>
          </p:cNvPr>
          <p:cNvSpPr/>
          <p:nvPr/>
        </p:nvSpPr>
        <p:spPr>
          <a:xfrm>
            <a:off x="6736631" y="617473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F401E4-371D-2942-8537-0E3950BB7C80}"/>
              </a:ext>
            </a:extLst>
          </p:cNvPr>
          <p:cNvSpPr/>
          <p:nvPr/>
        </p:nvSpPr>
        <p:spPr>
          <a:xfrm>
            <a:off x="6736631" y="978048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BCF701-2568-EE40-ACFD-8CA941CFFB12}"/>
              </a:ext>
            </a:extLst>
          </p:cNvPr>
          <p:cNvSpPr/>
          <p:nvPr/>
        </p:nvSpPr>
        <p:spPr>
          <a:xfrm>
            <a:off x="6736631" y="1338623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83F723-B48E-344C-971D-3AFBEA742EC3}"/>
              </a:ext>
            </a:extLst>
          </p:cNvPr>
          <p:cNvSpPr/>
          <p:nvPr/>
        </p:nvSpPr>
        <p:spPr>
          <a:xfrm>
            <a:off x="6736631" y="1699198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4AEBDE-B2FC-164F-9DFF-80CDA03E8317}"/>
              </a:ext>
            </a:extLst>
          </p:cNvPr>
          <p:cNvSpPr/>
          <p:nvPr/>
        </p:nvSpPr>
        <p:spPr>
          <a:xfrm>
            <a:off x="6736631" y="2059773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0A91C9E-9E87-FE43-A6B3-F5DC9AF06101}"/>
              </a:ext>
            </a:extLst>
          </p:cNvPr>
          <p:cNvSpPr/>
          <p:nvPr/>
        </p:nvSpPr>
        <p:spPr>
          <a:xfrm>
            <a:off x="6736631" y="2420348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204055-2378-9341-9BF8-365783F40162}"/>
              </a:ext>
            </a:extLst>
          </p:cNvPr>
          <p:cNvSpPr/>
          <p:nvPr/>
        </p:nvSpPr>
        <p:spPr>
          <a:xfrm>
            <a:off x="6736631" y="2780923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EB9894-7CE8-4846-8DFF-1B392E0B13A2}"/>
              </a:ext>
            </a:extLst>
          </p:cNvPr>
          <p:cNvSpPr/>
          <p:nvPr/>
        </p:nvSpPr>
        <p:spPr>
          <a:xfrm>
            <a:off x="6736631" y="3141498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4CB702-91DC-1646-8BDA-FD794FC52319}"/>
              </a:ext>
            </a:extLst>
          </p:cNvPr>
          <p:cNvSpPr/>
          <p:nvPr/>
        </p:nvSpPr>
        <p:spPr>
          <a:xfrm>
            <a:off x="6736631" y="3862648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6C9CEE-76FA-A34E-9538-8045AF32DB48}"/>
              </a:ext>
            </a:extLst>
          </p:cNvPr>
          <p:cNvSpPr/>
          <p:nvPr/>
        </p:nvSpPr>
        <p:spPr>
          <a:xfrm>
            <a:off x="6736631" y="4223223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4262CE-3FE2-1D4A-9A7B-7DA564BEC119}"/>
              </a:ext>
            </a:extLst>
          </p:cNvPr>
          <p:cNvSpPr/>
          <p:nvPr/>
        </p:nvSpPr>
        <p:spPr>
          <a:xfrm>
            <a:off x="6736631" y="4583798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7289FCA-DD0F-0043-9549-52A090E67FC3}"/>
              </a:ext>
            </a:extLst>
          </p:cNvPr>
          <p:cNvSpPr/>
          <p:nvPr/>
        </p:nvSpPr>
        <p:spPr>
          <a:xfrm>
            <a:off x="6736631" y="4944373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7F09E7A-638F-A64A-B3E5-1746667A2930}"/>
              </a:ext>
            </a:extLst>
          </p:cNvPr>
          <p:cNvSpPr/>
          <p:nvPr/>
        </p:nvSpPr>
        <p:spPr>
          <a:xfrm>
            <a:off x="6736631" y="5304948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072E6F-787D-E148-9FD4-019F50341B8A}"/>
              </a:ext>
            </a:extLst>
          </p:cNvPr>
          <p:cNvSpPr/>
          <p:nvPr/>
        </p:nvSpPr>
        <p:spPr>
          <a:xfrm>
            <a:off x="6736631" y="5665527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C75105-52D0-7246-A9DC-79D6B07C9991}"/>
              </a:ext>
            </a:extLst>
          </p:cNvPr>
          <p:cNvSpPr/>
          <p:nvPr/>
        </p:nvSpPr>
        <p:spPr>
          <a:xfrm>
            <a:off x="6736631" y="350206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9350B30-0DC1-B148-92F7-E146743E20BA}"/>
              </a:ext>
            </a:extLst>
          </p:cNvPr>
          <p:cNvSpPr/>
          <p:nvPr/>
        </p:nvSpPr>
        <p:spPr>
          <a:xfrm>
            <a:off x="417170" y="3682980"/>
            <a:ext cx="2114873" cy="582706"/>
          </a:xfrm>
          <a:prstGeom prst="rect">
            <a:avLst/>
          </a:prstGeom>
          <a:noFill/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000000"/>
                </a:solidFill>
              </a:rPr>
              <a:t>k</a:t>
            </a:r>
            <a:r>
              <a:rPr lang="en-US" sz="2800" dirty="0">
                <a:solidFill>
                  <a:srgbClr val="000000"/>
                </a:solidFill>
              </a:rPr>
              <a:t>ey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K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5FFC2C-AF58-6F4D-A5DF-0CD6076DD307}"/>
              </a:ext>
            </a:extLst>
          </p:cNvPr>
          <p:cNvSpPr/>
          <p:nvPr/>
        </p:nvSpPr>
        <p:spPr>
          <a:xfrm>
            <a:off x="7155335" y="2660563"/>
            <a:ext cx="1110270" cy="582706"/>
          </a:xfrm>
          <a:prstGeom prst="rect">
            <a:avLst/>
          </a:prstGeom>
          <a:noFill/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000000"/>
                </a:solidFill>
              </a:rPr>
              <a:t>(K,V)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0919E3-92A7-9B45-B2BC-CF1F4C020F64}"/>
              </a:ext>
            </a:extLst>
          </p:cNvPr>
          <p:cNvSpPr txBox="1"/>
          <p:nvPr/>
        </p:nvSpPr>
        <p:spPr>
          <a:xfrm>
            <a:off x="417170" y="798384"/>
            <a:ext cx="2744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cs typeface="AL BAYAN PLAIN" pitchFamily="2" charset="-78"/>
              </a:rPr>
              <a:t>Key</a:t>
            </a:r>
            <a:r>
              <a:rPr lang="zh-CN" altLang="en-US" sz="2400" i="1" dirty="0">
                <a:cs typeface="AL BAYAN PLAIN" pitchFamily="2" charset="-78"/>
              </a:rPr>
              <a:t> </a:t>
            </a:r>
            <a:r>
              <a:rPr lang="en-US" altLang="zh-CN" sz="2400" i="1" dirty="0">
                <a:cs typeface="AL BAYAN PLAIN" pitchFamily="2" charset="-78"/>
              </a:rPr>
              <a:t>value</a:t>
            </a:r>
            <a:r>
              <a:rPr lang="zh-CN" altLang="en-US" sz="2400" i="1" dirty="0">
                <a:cs typeface="AL BAYAN PLAIN" pitchFamily="2" charset="-78"/>
              </a:rPr>
              <a:t> </a:t>
            </a:r>
            <a:r>
              <a:rPr lang="en-US" altLang="zh-CN" sz="2400" i="1" dirty="0">
                <a:cs typeface="AL BAYAN PLAIN" pitchFamily="2" charset="-78"/>
              </a:rPr>
              <a:t>pair:</a:t>
            </a:r>
            <a:r>
              <a:rPr lang="zh-CN" altLang="en-US" sz="2400" i="1" dirty="0">
                <a:cs typeface="AL BAYAN PLAIN" pitchFamily="2" charset="-78"/>
              </a:rPr>
              <a:t> </a:t>
            </a:r>
            <a:r>
              <a:rPr lang="en-US" altLang="zh-CN" sz="2400" i="1" dirty="0">
                <a:cs typeface="AL BAYAN PLAIN" pitchFamily="2" charset="-78"/>
              </a:rPr>
              <a:t>(K,</a:t>
            </a:r>
            <a:r>
              <a:rPr lang="zh-CN" altLang="en-US" sz="2400" i="1" dirty="0">
                <a:cs typeface="AL BAYAN PLAIN" pitchFamily="2" charset="-78"/>
              </a:rPr>
              <a:t> </a:t>
            </a:r>
            <a:r>
              <a:rPr lang="en-US" altLang="zh-CN" sz="2400" i="1" dirty="0">
                <a:cs typeface="AL BAYAN PLAIN" pitchFamily="2" charset="-78"/>
              </a:rPr>
              <a:t>V)</a:t>
            </a:r>
            <a:endParaRPr lang="en-US" sz="2400" i="1" dirty="0">
              <a:cs typeface="AL BAYAN PLAIN" pitchFamily="2" charset="-78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6D243D2-82C8-9640-B79F-CE98A86D1B63}"/>
              </a:ext>
            </a:extLst>
          </p:cNvPr>
          <p:cNvSpPr/>
          <p:nvPr/>
        </p:nvSpPr>
        <p:spPr>
          <a:xfrm>
            <a:off x="2803951" y="2859702"/>
            <a:ext cx="1424429" cy="767135"/>
          </a:xfrm>
          <a:prstGeom prst="roundRect">
            <a:avLst/>
          </a:prstGeom>
          <a:noFill/>
          <a:ln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0000"/>
                </a:solidFill>
              </a:rPr>
              <a:t>Hash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function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79509C0-3F89-BA4E-A03D-35EFD9D00717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228380" y="3243270"/>
            <a:ext cx="615799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43D19A60-313F-D345-9425-8AF365160D1A}"/>
              </a:ext>
            </a:extLst>
          </p:cNvPr>
          <p:cNvSpPr/>
          <p:nvPr/>
        </p:nvSpPr>
        <p:spPr>
          <a:xfrm>
            <a:off x="4015623" y="3341725"/>
            <a:ext cx="2114873" cy="582706"/>
          </a:xfrm>
          <a:prstGeom prst="rect">
            <a:avLst/>
          </a:prstGeom>
          <a:noFill/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0000"/>
                </a:solidFill>
              </a:rPr>
              <a:t>Hash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key</a:t>
            </a:r>
          </a:p>
        </p:txBody>
      </p:sp>
    </p:spTree>
    <p:extLst>
      <p:ext uri="{BB962C8B-B14F-4D97-AF65-F5344CB8AC3E}">
        <p14:creationId xmlns:p14="http://schemas.microsoft.com/office/powerpoint/2010/main" val="335866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/>
      <p:bldP spid="29" grpId="0"/>
      <p:bldP spid="30" grpId="0"/>
      <p:bldP spid="4" grpId="0" animBg="1"/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9C0D37-94A4-457F-DCC4-9C913EA22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ArrayMap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DA647A-1BA5-937B-29B5-DD45C3188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856" y="867510"/>
            <a:ext cx="3807740" cy="4858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8579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CD87A-EB1B-EF42-8909-D4621564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Hashing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4945FEE-1DA5-E34D-BD99-CD1BED4CBFFC}"/>
              </a:ext>
            </a:extLst>
          </p:cNvPr>
          <p:cNvSpPr/>
          <p:nvPr/>
        </p:nvSpPr>
        <p:spPr>
          <a:xfrm>
            <a:off x="2596783" y="2770236"/>
            <a:ext cx="938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Key x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D9D47FF-B31E-584C-B3B2-0ED062A00315}"/>
              </a:ext>
            </a:extLst>
          </p:cNvPr>
          <p:cNvCxnSpPr>
            <a:cxnSpLocks/>
            <a:stCxn id="39" idx="3"/>
            <a:endCxn id="54" idx="1"/>
          </p:cNvCxnSpPr>
          <p:nvPr/>
        </p:nvCxnSpPr>
        <p:spPr>
          <a:xfrm>
            <a:off x="3535694" y="3031846"/>
            <a:ext cx="2015413" cy="0"/>
          </a:xfrm>
          <a:prstGeom prst="straightConnector1">
            <a:avLst/>
          </a:prstGeom>
          <a:ln w="34925">
            <a:solidFill>
              <a:srgbClr val="FF0000"/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26EEC1E-1269-DF45-BF97-45AE22A6BEF0}"/>
              </a:ext>
            </a:extLst>
          </p:cNvPr>
          <p:cNvSpPr txBox="1"/>
          <p:nvPr/>
        </p:nvSpPr>
        <p:spPr>
          <a:xfrm>
            <a:off x="5551107" y="2770236"/>
            <a:ext cx="1224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65000"/>
                  </a:schemeClr>
                </a:solidFill>
              </a:rPr>
              <a:t>Index 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12ABA3D-D37B-F740-93EB-389817120922}"/>
              </a:ext>
            </a:extLst>
          </p:cNvPr>
          <p:cNvSpPr/>
          <p:nvPr/>
        </p:nvSpPr>
        <p:spPr>
          <a:xfrm>
            <a:off x="2537086" y="3699721"/>
            <a:ext cx="10454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“Key”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5161C8B-6839-2345-B33E-A8534859EEC1}"/>
              </a:ext>
            </a:extLst>
          </p:cNvPr>
          <p:cNvSpPr/>
          <p:nvPr/>
        </p:nvSpPr>
        <p:spPr>
          <a:xfrm>
            <a:off x="5071074" y="3699721"/>
            <a:ext cx="18662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“Hash Key”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BBE6BFD-3251-2D45-A88B-59FD3948896C}"/>
              </a:ext>
            </a:extLst>
          </p:cNvPr>
          <p:cNvSpPr/>
          <p:nvPr/>
        </p:nvSpPr>
        <p:spPr>
          <a:xfrm>
            <a:off x="2537086" y="4567650"/>
            <a:ext cx="10583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B050"/>
                </a:solidFill>
              </a:rPr>
              <a:t>String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4AFF621-D332-2E49-BB39-D5CD717A0F72}"/>
              </a:ext>
            </a:extLst>
          </p:cNvPr>
          <p:cNvSpPr/>
          <p:nvPr/>
        </p:nvSpPr>
        <p:spPr>
          <a:xfrm>
            <a:off x="5380614" y="4567650"/>
            <a:ext cx="12471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B0F0"/>
                </a:solidFill>
              </a:rPr>
              <a:t>Integer</a:t>
            </a:r>
            <a:endParaRPr lang="en-US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80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9" grpId="0"/>
      <p:bldP spid="46" grpId="0"/>
      <p:bldP spid="4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46FB76-6ADE-C649-9923-B2DC27F03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Hashing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FF88B2-19F9-0F46-B739-E8FE131DFAF1}"/>
              </a:ext>
            </a:extLst>
          </p:cNvPr>
          <p:cNvSpPr/>
          <p:nvPr/>
        </p:nvSpPr>
        <p:spPr>
          <a:xfrm>
            <a:off x="4359595" y="758010"/>
            <a:ext cx="938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Key x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64BD311-0000-EF43-9637-DA1B9F32949C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5298506" y="1019620"/>
            <a:ext cx="2015413" cy="0"/>
          </a:xfrm>
          <a:prstGeom prst="straightConnector1">
            <a:avLst/>
          </a:prstGeom>
          <a:ln w="34925">
            <a:solidFill>
              <a:srgbClr val="FF0000"/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1E889DF-C05D-5C43-9EF9-B3C1852D43BE}"/>
              </a:ext>
            </a:extLst>
          </p:cNvPr>
          <p:cNvSpPr txBox="1"/>
          <p:nvPr/>
        </p:nvSpPr>
        <p:spPr>
          <a:xfrm>
            <a:off x="7313919" y="758010"/>
            <a:ext cx="1224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65000"/>
                  </a:schemeClr>
                </a:solidFill>
              </a:rPr>
              <a:t>Index 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488C3B-AD39-7B47-BED7-C8BC24714705}"/>
              </a:ext>
            </a:extLst>
          </p:cNvPr>
          <p:cNvSpPr/>
          <p:nvPr/>
        </p:nvSpPr>
        <p:spPr>
          <a:xfrm>
            <a:off x="4351755" y="1488398"/>
            <a:ext cx="10583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B050"/>
                </a:solidFill>
              </a:rPr>
              <a:t>String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424E50-01A2-CB4F-8519-EA5AE8C65C1B}"/>
              </a:ext>
            </a:extLst>
          </p:cNvPr>
          <p:cNvSpPr/>
          <p:nvPr/>
        </p:nvSpPr>
        <p:spPr>
          <a:xfrm>
            <a:off x="7225108" y="1488398"/>
            <a:ext cx="12471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B0F0"/>
                </a:solidFill>
              </a:rPr>
              <a:t>Integer</a:t>
            </a:r>
            <a:endParaRPr lang="en-US" sz="2800" b="1" dirty="0">
              <a:solidFill>
                <a:srgbClr val="00B0F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6CFEBE-58FA-44F4-239D-B0CE775C3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016" y="3140730"/>
            <a:ext cx="5381702" cy="1511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9362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58F3A2-CFD3-7F40-9C52-F2EDDE832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Collision</a:t>
            </a:r>
            <a:endParaRPr lang="en-US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6D14EF0-16E1-DF45-8B86-AF45F7F4BBFB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2718228" y="2175633"/>
            <a:ext cx="2388577" cy="1813604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BB14CB60-8611-BE42-A48D-840EBFF722F6}"/>
              </a:ext>
            </a:extLst>
          </p:cNvPr>
          <p:cNvSpPr/>
          <p:nvPr/>
        </p:nvSpPr>
        <p:spPr>
          <a:xfrm>
            <a:off x="1474490" y="3758404"/>
            <a:ext cx="1243738" cy="46166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sz="2400" dirty="0"/>
              <a:t>key=</a:t>
            </a:r>
            <a:r>
              <a:rPr lang="en-US" altLang="zh-CN" sz="2400" dirty="0"/>
              <a:t>Ron</a:t>
            </a:r>
            <a:endParaRPr lang="en-US" sz="24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64C2098-BCEA-AB40-936B-BB5AE7A21E7A}"/>
              </a:ext>
            </a:extLst>
          </p:cNvPr>
          <p:cNvSpPr/>
          <p:nvPr/>
        </p:nvSpPr>
        <p:spPr>
          <a:xfrm>
            <a:off x="1474490" y="2577302"/>
            <a:ext cx="1318310" cy="46166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key=</a:t>
            </a:r>
            <a:r>
              <a:rPr lang="en-US" altLang="zh-CN" sz="2400" dirty="0"/>
              <a:t>Sam</a:t>
            </a:r>
            <a:endParaRPr lang="en-US" sz="24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D95DF61-85BE-F14A-BCCE-F1C886C1AA19}"/>
              </a:ext>
            </a:extLst>
          </p:cNvPr>
          <p:cNvCxnSpPr>
            <a:cxnSpLocks/>
            <a:stCxn id="71" idx="3"/>
          </p:cNvCxnSpPr>
          <p:nvPr/>
        </p:nvCxnSpPr>
        <p:spPr>
          <a:xfrm flipV="1">
            <a:off x="2792800" y="2175633"/>
            <a:ext cx="2222260" cy="632502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9AA91FF6-3ABE-464B-86F9-F2FB2E8A8369}"/>
              </a:ext>
            </a:extLst>
          </p:cNvPr>
          <p:cNvGrpSpPr/>
          <p:nvPr/>
        </p:nvGrpSpPr>
        <p:grpSpPr>
          <a:xfrm>
            <a:off x="5106805" y="867510"/>
            <a:ext cx="488538" cy="5409876"/>
            <a:chOff x="6242840" y="761671"/>
            <a:chExt cx="488538" cy="5409876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2238E5-CCAC-8843-ABAB-4174BDD7258B}"/>
                </a:ext>
              </a:extLst>
            </p:cNvPr>
            <p:cNvSpPr/>
            <p:nvPr/>
          </p:nvSpPr>
          <p:spPr>
            <a:xfrm>
              <a:off x="6242840" y="761671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99B48BA-14CB-7847-B68E-6CDC19A72A1B}"/>
                </a:ext>
              </a:extLst>
            </p:cNvPr>
            <p:cNvSpPr/>
            <p:nvPr/>
          </p:nvSpPr>
          <p:spPr>
            <a:xfrm>
              <a:off x="6242840" y="1122246"/>
              <a:ext cx="488538" cy="361822"/>
            </a:xfrm>
            <a:prstGeom prst="rect">
              <a:avLst/>
            </a:prstGeom>
            <a:noFill/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05BED2E-01EB-EA42-9C54-4FB06A1F7D29}"/>
                </a:ext>
              </a:extLst>
            </p:cNvPr>
            <p:cNvSpPr/>
            <p:nvPr/>
          </p:nvSpPr>
          <p:spPr>
            <a:xfrm>
              <a:off x="6242840" y="1482821"/>
              <a:ext cx="488538" cy="361822"/>
            </a:xfrm>
            <a:prstGeom prst="rect">
              <a:avLst/>
            </a:prstGeom>
            <a:noFill/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3191534-4E8A-6A45-AB41-D1EF294321E1}"/>
                </a:ext>
              </a:extLst>
            </p:cNvPr>
            <p:cNvSpPr/>
            <p:nvPr/>
          </p:nvSpPr>
          <p:spPr>
            <a:xfrm>
              <a:off x="6242840" y="1843396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F23E179-255D-C740-B97B-15C2624193FA}"/>
                </a:ext>
              </a:extLst>
            </p:cNvPr>
            <p:cNvSpPr/>
            <p:nvPr/>
          </p:nvSpPr>
          <p:spPr>
            <a:xfrm>
              <a:off x="6242840" y="2203971"/>
              <a:ext cx="488538" cy="361822"/>
            </a:xfrm>
            <a:prstGeom prst="rect">
              <a:avLst/>
            </a:prstGeom>
            <a:noFill/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1A9BD32-AAFB-0D4B-89EF-22E82950BE49}"/>
                </a:ext>
              </a:extLst>
            </p:cNvPr>
            <p:cNvSpPr/>
            <p:nvPr/>
          </p:nvSpPr>
          <p:spPr>
            <a:xfrm>
              <a:off x="6242840" y="2564546"/>
              <a:ext cx="488538" cy="361822"/>
            </a:xfrm>
            <a:prstGeom prst="rect">
              <a:avLst/>
            </a:prstGeom>
            <a:noFill/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6293594-126A-0241-8660-A255D55DF303}"/>
                </a:ext>
              </a:extLst>
            </p:cNvPr>
            <p:cNvSpPr/>
            <p:nvPr/>
          </p:nvSpPr>
          <p:spPr>
            <a:xfrm>
              <a:off x="6242840" y="2925121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E12266E-F3AD-D04B-BAC5-BD3C1C17B194}"/>
                </a:ext>
              </a:extLst>
            </p:cNvPr>
            <p:cNvSpPr/>
            <p:nvPr/>
          </p:nvSpPr>
          <p:spPr>
            <a:xfrm>
              <a:off x="6242840" y="3285696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7A61991-5E22-9D4F-8752-00CED4EF7A47}"/>
                </a:ext>
              </a:extLst>
            </p:cNvPr>
            <p:cNvSpPr/>
            <p:nvPr/>
          </p:nvSpPr>
          <p:spPr>
            <a:xfrm>
              <a:off x="6242840" y="4006846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62D4C94-B934-5448-87CA-EC63066ED7B3}"/>
                </a:ext>
              </a:extLst>
            </p:cNvPr>
            <p:cNvSpPr/>
            <p:nvPr/>
          </p:nvSpPr>
          <p:spPr>
            <a:xfrm>
              <a:off x="6242840" y="4367421"/>
              <a:ext cx="488538" cy="361822"/>
            </a:xfrm>
            <a:prstGeom prst="rect">
              <a:avLst/>
            </a:prstGeom>
            <a:noFill/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2F28D72-6EA6-C647-A982-3BACE1DBF5A9}"/>
                </a:ext>
              </a:extLst>
            </p:cNvPr>
            <p:cNvSpPr/>
            <p:nvPr/>
          </p:nvSpPr>
          <p:spPr>
            <a:xfrm>
              <a:off x="6242840" y="4727996"/>
              <a:ext cx="488538" cy="361822"/>
            </a:xfrm>
            <a:prstGeom prst="rect">
              <a:avLst/>
            </a:prstGeom>
            <a:noFill/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5F91F37-D9ED-E14F-97D9-AF07E39DF058}"/>
                </a:ext>
              </a:extLst>
            </p:cNvPr>
            <p:cNvSpPr/>
            <p:nvPr/>
          </p:nvSpPr>
          <p:spPr>
            <a:xfrm>
              <a:off x="6242840" y="5088571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C29B2CA-F44C-684A-912B-0C3EEEB21FA3}"/>
                </a:ext>
              </a:extLst>
            </p:cNvPr>
            <p:cNvSpPr/>
            <p:nvPr/>
          </p:nvSpPr>
          <p:spPr>
            <a:xfrm>
              <a:off x="6242840" y="5449146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DBDE383-CA33-5142-A085-8AAAC7B54912}"/>
                </a:ext>
              </a:extLst>
            </p:cNvPr>
            <p:cNvSpPr/>
            <p:nvPr/>
          </p:nvSpPr>
          <p:spPr>
            <a:xfrm>
              <a:off x="6242840" y="5809725"/>
              <a:ext cx="488538" cy="361822"/>
            </a:xfrm>
            <a:prstGeom prst="rect">
              <a:avLst/>
            </a:prstGeom>
            <a:noFill/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47261E5-8E69-6B45-96BF-D7D77D07AC9C}"/>
                </a:ext>
              </a:extLst>
            </p:cNvPr>
            <p:cNvSpPr/>
            <p:nvPr/>
          </p:nvSpPr>
          <p:spPr>
            <a:xfrm>
              <a:off x="6242840" y="3646267"/>
              <a:ext cx="488538" cy="361822"/>
            </a:xfrm>
            <a:prstGeom prst="rect">
              <a:avLst/>
            </a:prstGeom>
            <a:noFill/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17" name="Explosion 2 16">
            <a:extLst>
              <a:ext uri="{FF2B5EF4-FFF2-40B4-BE49-F238E27FC236}">
                <a16:creationId xmlns:a16="http://schemas.microsoft.com/office/drawing/2014/main" id="{4974EBAC-F6F6-AB49-8C90-18DE9A5EC75B}"/>
              </a:ext>
            </a:extLst>
          </p:cNvPr>
          <p:cNvSpPr/>
          <p:nvPr/>
        </p:nvSpPr>
        <p:spPr>
          <a:xfrm>
            <a:off x="3847790" y="1893685"/>
            <a:ext cx="1691413" cy="638406"/>
          </a:xfrm>
          <a:prstGeom prst="irregularSeal2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2"/>
                </a:solidFill>
              </a:rPr>
              <a:t>collision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4801FE0-2DC8-D33E-CB0A-08B4446F3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87" y="5133916"/>
            <a:ext cx="2783431" cy="781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572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71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EB5A73-832F-6645-A033-A52C99100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8699" y="1685155"/>
            <a:ext cx="8795301" cy="401549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Three approaches</a:t>
            </a:r>
          </a:p>
          <a:p>
            <a:endParaRPr lang="en-US" sz="2000" dirty="0"/>
          </a:p>
          <a:p>
            <a:pPr marL="914400" lvl="1" indent="-457200">
              <a:buFont typeface="+mj-lt"/>
              <a:buAutoNum type="arabicPeriod"/>
            </a:pPr>
            <a:r>
              <a:rPr lang="en-US" sz="1800" dirty="0"/>
              <a:t>Better hashing algorithm</a:t>
            </a:r>
          </a:p>
          <a:p>
            <a:pPr marL="914400" lvl="1" indent="-457200">
              <a:buFont typeface="+mj-lt"/>
              <a:buAutoNum type="arabicPeriod"/>
            </a:pPr>
            <a:endParaRPr lang="en-US" sz="1800" dirty="0"/>
          </a:p>
          <a:p>
            <a:pPr marL="914400" lvl="1" indent="-457200">
              <a:buFont typeface="+mj-lt"/>
              <a:buAutoNum type="arabicPeriod"/>
            </a:pPr>
            <a:endParaRPr lang="en-US" sz="1800" dirty="0"/>
          </a:p>
          <a:p>
            <a:pPr marL="914400" lvl="1" indent="-457200">
              <a:buFont typeface="+mj-lt"/>
              <a:buAutoNum type="arabicPeriod"/>
            </a:pPr>
            <a:r>
              <a:rPr lang="en-US" sz="1800" dirty="0"/>
              <a:t>Find another location in the table</a:t>
            </a:r>
          </a:p>
          <a:p>
            <a:pPr marL="457200" lvl="1" indent="0">
              <a:buNone/>
            </a:pPr>
            <a:endParaRPr lang="en-US" sz="1800" dirty="0"/>
          </a:p>
          <a:p>
            <a:pPr marL="914400" lvl="1" indent="-457200">
              <a:buFont typeface="+mj-lt"/>
              <a:buAutoNum type="arabicPeriod"/>
            </a:pPr>
            <a:endParaRPr lang="en-US" sz="1800" dirty="0"/>
          </a:p>
          <a:p>
            <a:pPr marL="457200" lvl="1" indent="0">
              <a:buNone/>
            </a:pPr>
            <a:r>
              <a:rPr lang="en-US" sz="1800" dirty="0"/>
              <a:t>3. 	Modify the entry to be able to hold more than one set of values</a:t>
            </a:r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E8D384-FCC1-6348-BC20-DFC965B78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D904AF-298F-1C4E-9E33-2ACF1D5BA8F3}"/>
              </a:ext>
            </a:extLst>
          </p:cNvPr>
          <p:cNvSpPr/>
          <p:nvPr/>
        </p:nvSpPr>
        <p:spPr>
          <a:xfrm>
            <a:off x="2140950" y="2675723"/>
            <a:ext cx="71269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https://medium.com/basecs/hashing-out-hash-functions-ea5dd8beb4dd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6FBDE8-75C2-D841-ADBC-F379C1572B47}"/>
              </a:ext>
            </a:extLst>
          </p:cNvPr>
          <p:cNvSpPr txBox="1"/>
          <p:nvPr/>
        </p:nvSpPr>
        <p:spPr>
          <a:xfrm>
            <a:off x="3808726" y="3720613"/>
            <a:ext cx="190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“open</a:t>
            </a:r>
            <a:r>
              <a:rPr lang="zh-CN" altLang="en-US" dirty="0"/>
              <a:t> </a:t>
            </a:r>
            <a:r>
              <a:rPr lang="en-US" altLang="zh-CN" dirty="0"/>
              <a:t>addressing”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70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58F3A2-CFD3-7F40-9C52-F2EDDE832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Chaining</a:t>
            </a:r>
            <a:endParaRPr lang="en-US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6D14EF0-16E1-DF45-8B86-AF45F7F4BBFB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1664680" y="2255146"/>
            <a:ext cx="2388577" cy="1813604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BB14CB60-8611-BE42-A48D-840EBFF722F6}"/>
              </a:ext>
            </a:extLst>
          </p:cNvPr>
          <p:cNvSpPr/>
          <p:nvPr/>
        </p:nvSpPr>
        <p:spPr>
          <a:xfrm>
            <a:off x="420942" y="3837917"/>
            <a:ext cx="1243738" cy="46166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sz="2400" dirty="0"/>
              <a:t>key=</a:t>
            </a:r>
            <a:r>
              <a:rPr lang="en-US" altLang="zh-CN" sz="2400" dirty="0"/>
              <a:t>Ron</a:t>
            </a:r>
            <a:endParaRPr lang="en-US" sz="24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64C2098-BCEA-AB40-936B-BB5AE7A21E7A}"/>
              </a:ext>
            </a:extLst>
          </p:cNvPr>
          <p:cNvSpPr/>
          <p:nvPr/>
        </p:nvSpPr>
        <p:spPr>
          <a:xfrm>
            <a:off x="420942" y="2656815"/>
            <a:ext cx="1318310" cy="46166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key=</a:t>
            </a:r>
            <a:r>
              <a:rPr lang="en-US" altLang="zh-CN" sz="2400" dirty="0"/>
              <a:t>Sam</a:t>
            </a:r>
            <a:endParaRPr lang="en-US" sz="24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D95DF61-85BE-F14A-BCCE-F1C886C1AA19}"/>
              </a:ext>
            </a:extLst>
          </p:cNvPr>
          <p:cNvCxnSpPr>
            <a:cxnSpLocks/>
            <a:stCxn id="71" idx="3"/>
          </p:cNvCxnSpPr>
          <p:nvPr/>
        </p:nvCxnSpPr>
        <p:spPr>
          <a:xfrm flipV="1">
            <a:off x="1739252" y="2255146"/>
            <a:ext cx="2222260" cy="632502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482238E5-CCAC-8843-ABAB-4174BDD7258B}"/>
              </a:ext>
            </a:extLst>
          </p:cNvPr>
          <p:cNvSpPr/>
          <p:nvPr/>
        </p:nvSpPr>
        <p:spPr>
          <a:xfrm>
            <a:off x="4053257" y="947023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99B48BA-14CB-7847-B68E-6CDC19A72A1B}"/>
              </a:ext>
            </a:extLst>
          </p:cNvPr>
          <p:cNvSpPr/>
          <p:nvPr/>
        </p:nvSpPr>
        <p:spPr>
          <a:xfrm>
            <a:off x="4053257" y="1307598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05BED2E-01EB-EA42-9C54-4FB06A1F7D29}"/>
              </a:ext>
            </a:extLst>
          </p:cNvPr>
          <p:cNvSpPr/>
          <p:nvPr/>
        </p:nvSpPr>
        <p:spPr>
          <a:xfrm>
            <a:off x="4053257" y="1668173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3191534-4E8A-6A45-AB41-D1EF294321E1}"/>
              </a:ext>
            </a:extLst>
          </p:cNvPr>
          <p:cNvSpPr/>
          <p:nvPr/>
        </p:nvSpPr>
        <p:spPr>
          <a:xfrm>
            <a:off x="4053257" y="2028748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F23E179-255D-C740-B97B-15C2624193FA}"/>
              </a:ext>
            </a:extLst>
          </p:cNvPr>
          <p:cNvSpPr/>
          <p:nvPr/>
        </p:nvSpPr>
        <p:spPr>
          <a:xfrm>
            <a:off x="4053257" y="2389323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1A9BD32-AAFB-0D4B-89EF-22E82950BE49}"/>
              </a:ext>
            </a:extLst>
          </p:cNvPr>
          <p:cNvSpPr/>
          <p:nvPr/>
        </p:nvSpPr>
        <p:spPr>
          <a:xfrm>
            <a:off x="4053257" y="2749898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293594-126A-0241-8660-A255D55DF303}"/>
              </a:ext>
            </a:extLst>
          </p:cNvPr>
          <p:cNvSpPr/>
          <p:nvPr/>
        </p:nvSpPr>
        <p:spPr>
          <a:xfrm>
            <a:off x="4053257" y="3110473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E12266E-F3AD-D04B-BAC5-BD3C1C17B194}"/>
              </a:ext>
            </a:extLst>
          </p:cNvPr>
          <p:cNvSpPr/>
          <p:nvPr/>
        </p:nvSpPr>
        <p:spPr>
          <a:xfrm>
            <a:off x="4053257" y="3471048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7A61991-5E22-9D4F-8752-00CED4EF7A47}"/>
              </a:ext>
            </a:extLst>
          </p:cNvPr>
          <p:cNvSpPr/>
          <p:nvPr/>
        </p:nvSpPr>
        <p:spPr>
          <a:xfrm>
            <a:off x="4053257" y="4192198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62D4C94-B934-5448-87CA-EC63066ED7B3}"/>
              </a:ext>
            </a:extLst>
          </p:cNvPr>
          <p:cNvSpPr/>
          <p:nvPr/>
        </p:nvSpPr>
        <p:spPr>
          <a:xfrm>
            <a:off x="4053257" y="4552773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2F28D72-6EA6-C647-A982-3BACE1DBF5A9}"/>
              </a:ext>
            </a:extLst>
          </p:cNvPr>
          <p:cNvSpPr/>
          <p:nvPr/>
        </p:nvSpPr>
        <p:spPr>
          <a:xfrm>
            <a:off x="4053257" y="4913348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5F91F37-D9ED-E14F-97D9-AF07E39DF058}"/>
              </a:ext>
            </a:extLst>
          </p:cNvPr>
          <p:cNvSpPr/>
          <p:nvPr/>
        </p:nvSpPr>
        <p:spPr>
          <a:xfrm>
            <a:off x="4053257" y="5273923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C29B2CA-F44C-684A-912B-0C3EEEB21FA3}"/>
              </a:ext>
            </a:extLst>
          </p:cNvPr>
          <p:cNvSpPr/>
          <p:nvPr/>
        </p:nvSpPr>
        <p:spPr>
          <a:xfrm>
            <a:off x="4053257" y="5634498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DBDE383-CA33-5142-A085-8AAAC7B54912}"/>
              </a:ext>
            </a:extLst>
          </p:cNvPr>
          <p:cNvSpPr/>
          <p:nvPr/>
        </p:nvSpPr>
        <p:spPr>
          <a:xfrm>
            <a:off x="4053257" y="5995077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47261E5-8E69-6B45-96BF-D7D77D07AC9C}"/>
              </a:ext>
            </a:extLst>
          </p:cNvPr>
          <p:cNvSpPr/>
          <p:nvPr/>
        </p:nvSpPr>
        <p:spPr>
          <a:xfrm>
            <a:off x="4053257" y="383161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4E0486-EFE9-2645-A404-7AD468A29E3B}"/>
              </a:ext>
            </a:extLst>
          </p:cNvPr>
          <p:cNvSpPr/>
          <p:nvPr/>
        </p:nvSpPr>
        <p:spPr>
          <a:xfrm>
            <a:off x="4922094" y="2028748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Sam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8CA0C1-2E3B-A349-AA16-CA2702D3C002}"/>
              </a:ext>
            </a:extLst>
          </p:cNvPr>
          <p:cNvSpPr/>
          <p:nvPr/>
        </p:nvSpPr>
        <p:spPr>
          <a:xfrm>
            <a:off x="5790931" y="2028748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Ron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8AD4A32-208A-3046-A681-94D966FD48EB}"/>
              </a:ext>
            </a:extLst>
          </p:cNvPr>
          <p:cNvCxnSpPr>
            <a:cxnSpLocks/>
            <a:stCxn id="46" idx="3"/>
            <a:endCxn id="25" idx="1"/>
          </p:cNvCxnSpPr>
          <p:nvPr/>
        </p:nvCxnSpPr>
        <p:spPr>
          <a:xfrm>
            <a:off x="4541795" y="2209659"/>
            <a:ext cx="380299" cy="0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74ABF13-B232-9145-A74E-E5257DD01BED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5410632" y="2209659"/>
            <a:ext cx="380299" cy="0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B0B287D-948B-020E-C03F-6D96B9BA7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363" y="3982156"/>
            <a:ext cx="3410119" cy="1862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798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A8C9A8E-544E-1798-80CA-CA802D1C1F97}"/>
              </a:ext>
            </a:extLst>
          </p:cNvPr>
          <p:cNvGrpSpPr/>
          <p:nvPr/>
        </p:nvGrpSpPr>
        <p:grpSpPr>
          <a:xfrm>
            <a:off x="3228762" y="1007986"/>
            <a:ext cx="4513136" cy="5409876"/>
            <a:chOff x="4501750" y="1007986"/>
            <a:chExt cx="4513136" cy="540987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59CDB2E-1E7F-FE15-FFE7-9DBEF3D149B2}"/>
                </a:ext>
              </a:extLst>
            </p:cNvPr>
            <p:cNvSpPr/>
            <p:nvPr/>
          </p:nvSpPr>
          <p:spPr>
            <a:xfrm>
              <a:off x="8526348" y="2809614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</a:rPr>
                <a:t>Tim</a:t>
              </a:r>
              <a:endParaRPr 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FFA4B09-92C2-BA1F-CB17-F51C6A602BB5}"/>
                </a:ext>
              </a:extLst>
            </p:cNvPr>
            <p:cNvGrpSpPr/>
            <p:nvPr/>
          </p:nvGrpSpPr>
          <p:grpSpPr>
            <a:xfrm>
              <a:off x="4501750" y="1007986"/>
              <a:ext cx="4024598" cy="5409876"/>
              <a:chOff x="4501750" y="1007986"/>
              <a:chExt cx="4024598" cy="540987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2E2F336-3BD2-DE64-A8E7-D45381F8642C}"/>
                  </a:ext>
                </a:extLst>
              </p:cNvPr>
              <p:cNvSpPr/>
              <p:nvPr/>
            </p:nvSpPr>
            <p:spPr>
              <a:xfrm>
                <a:off x="4501750" y="1007986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9560521-7F07-F4D4-466D-E22A4C711A70}"/>
                  </a:ext>
                </a:extLst>
              </p:cNvPr>
              <p:cNvSpPr/>
              <p:nvPr/>
            </p:nvSpPr>
            <p:spPr>
              <a:xfrm>
                <a:off x="4501750" y="1368561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54088AB-C5A7-B560-A45E-DC4B3D34DB5A}"/>
                  </a:ext>
                </a:extLst>
              </p:cNvPr>
              <p:cNvSpPr/>
              <p:nvPr/>
            </p:nvSpPr>
            <p:spPr>
              <a:xfrm>
                <a:off x="4501750" y="1729136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8917DD3-82D6-C9B9-7DB1-F31BA52FB430}"/>
                  </a:ext>
                </a:extLst>
              </p:cNvPr>
              <p:cNvSpPr/>
              <p:nvPr/>
            </p:nvSpPr>
            <p:spPr>
              <a:xfrm>
                <a:off x="4501750" y="2089711"/>
                <a:ext cx="488538" cy="361822"/>
              </a:xfrm>
              <a:prstGeom prst="rect">
                <a:avLst/>
              </a:prstGeom>
              <a:solidFill>
                <a:srgbClr val="FFFF00"/>
              </a:solidFill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72135DE-F976-1790-D95C-9628F613EEAC}"/>
                  </a:ext>
                </a:extLst>
              </p:cNvPr>
              <p:cNvSpPr/>
              <p:nvPr/>
            </p:nvSpPr>
            <p:spPr>
              <a:xfrm>
                <a:off x="4501750" y="2450286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5767356-F1E7-B57F-E92C-ABD6C17BFB91}"/>
                  </a:ext>
                </a:extLst>
              </p:cNvPr>
              <p:cNvSpPr/>
              <p:nvPr/>
            </p:nvSpPr>
            <p:spPr>
              <a:xfrm>
                <a:off x="4501750" y="2810861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7E76E03-FB57-F072-9FCC-4A542447E2C9}"/>
                  </a:ext>
                </a:extLst>
              </p:cNvPr>
              <p:cNvSpPr/>
              <p:nvPr/>
            </p:nvSpPr>
            <p:spPr>
              <a:xfrm>
                <a:off x="4501750" y="3171436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E001324-D488-234E-AD91-69ABA1AF731D}"/>
                  </a:ext>
                </a:extLst>
              </p:cNvPr>
              <p:cNvSpPr/>
              <p:nvPr/>
            </p:nvSpPr>
            <p:spPr>
              <a:xfrm>
                <a:off x="4501750" y="3532011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D56D8B3-4EEC-0CD3-53B3-0D6EE2459B38}"/>
                  </a:ext>
                </a:extLst>
              </p:cNvPr>
              <p:cNvSpPr/>
              <p:nvPr/>
            </p:nvSpPr>
            <p:spPr>
              <a:xfrm>
                <a:off x="4501750" y="4253161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5A791E3-4E66-232E-E6DB-9B46CA6C058B}"/>
                  </a:ext>
                </a:extLst>
              </p:cNvPr>
              <p:cNvSpPr/>
              <p:nvPr/>
            </p:nvSpPr>
            <p:spPr>
              <a:xfrm>
                <a:off x="4501750" y="4613736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CA206FD-E6BC-94EF-3B45-B47CDA47EFE0}"/>
                  </a:ext>
                </a:extLst>
              </p:cNvPr>
              <p:cNvSpPr/>
              <p:nvPr/>
            </p:nvSpPr>
            <p:spPr>
              <a:xfrm>
                <a:off x="4501750" y="4974311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E51B01F-F0CF-ED6E-C320-1B2B3EAC0103}"/>
                  </a:ext>
                </a:extLst>
              </p:cNvPr>
              <p:cNvSpPr/>
              <p:nvPr/>
            </p:nvSpPr>
            <p:spPr>
              <a:xfrm>
                <a:off x="4501750" y="5334886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DAF6C5B-B8AB-7445-DB83-C58658758A4A}"/>
                  </a:ext>
                </a:extLst>
              </p:cNvPr>
              <p:cNvSpPr/>
              <p:nvPr/>
            </p:nvSpPr>
            <p:spPr>
              <a:xfrm>
                <a:off x="4501750" y="5695461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1F15DE6-8B27-709D-A5EE-82E12357AF23}"/>
                  </a:ext>
                </a:extLst>
              </p:cNvPr>
              <p:cNvSpPr/>
              <p:nvPr/>
            </p:nvSpPr>
            <p:spPr>
              <a:xfrm>
                <a:off x="4501750" y="6056040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FB57B5C-A382-7B68-DBDD-9241CB44B5C9}"/>
                  </a:ext>
                </a:extLst>
              </p:cNvPr>
              <p:cNvSpPr/>
              <p:nvPr/>
            </p:nvSpPr>
            <p:spPr>
              <a:xfrm>
                <a:off x="4501750" y="3892582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81BB483-8374-4CDE-F528-DEA7051A684C}"/>
                  </a:ext>
                </a:extLst>
              </p:cNvPr>
              <p:cNvSpPr/>
              <p:nvPr/>
            </p:nvSpPr>
            <p:spPr>
              <a:xfrm>
                <a:off x="5234557" y="2089711"/>
                <a:ext cx="488538" cy="361822"/>
              </a:xfrm>
              <a:prstGeom prst="rect">
                <a:avLst/>
              </a:prstGeom>
              <a:solidFill>
                <a:srgbClr val="FFFF00"/>
              </a:solidFill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accent4">
                        <a:lumMod val="50000"/>
                      </a:schemeClr>
                    </a:solidFill>
                  </a:rPr>
                  <a:t>Sam</a:t>
                </a:r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508541A-F0D6-00B9-F5CF-2C87E1EB372F}"/>
                  </a:ext>
                </a:extLst>
              </p:cNvPr>
              <p:cNvSpPr/>
              <p:nvPr/>
            </p:nvSpPr>
            <p:spPr>
              <a:xfrm>
                <a:off x="6020659" y="2089711"/>
                <a:ext cx="488538" cy="361822"/>
              </a:xfrm>
              <a:prstGeom prst="rect">
                <a:avLst/>
              </a:prstGeom>
              <a:solidFill>
                <a:srgbClr val="FFFF00"/>
              </a:solidFill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accent4">
                        <a:lumMod val="50000"/>
                      </a:schemeClr>
                    </a:solidFill>
                  </a:rPr>
                  <a:t>Ron</a:t>
                </a:r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61F941B0-BEA5-2074-90B3-2A2945991FE8}"/>
                  </a:ext>
                </a:extLst>
              </p:cNvPr>
              <p:cNvCxnSpPr>
                <a:cxnSpLocks/>
                <a:stCxn id="10" idx="3"/>
                <a:endCxn id="22" idx="1"/>
              </p:cNvCxnSpPr>
              <p:nvPr/>
            </p:nvCxnSpPr>
            <p:spPr>
              <a:xfrm>
                <a:off x="4990288" y="2270622"/>
                <a:ext cx="244269" cy="0"/>
              </a:xfrm>
              <a:prstGeom prst="straightConnector1">
                <a:avLst/>
              </a:prstGeom>
              <a:ln w="15875">
                <a:solidFill>
                  <a:srgbClr val="000000"/>
                </a:solidFill>
                <a:prstDash val="sysDash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1A95857C-DE28-426C-AB68-9A35CB1449CC}"/>
                  </a:ext>
                </a:extLst>
              </p:cNvPr>
              <p:cNvCxnSpPr>
                <a:cxnSpLocks/>
                <a:stCxn id="22" idx="3"/>
                <a:endCxn id="23" idx="1"/>
              </p:cNvCxnSpPr>
              <p:nvPr/>
            </p:nvCxnSpPr>
            <p:spPr>
              <a:xfrm>
                <a:off x="5723095" y="2270622"/>
                <a:ext cx="297564" cy="0"/>
              </a:xfrm>
              <a:prstGeom prst="straightConnector1">
                <a:avLst/>
              </a:prstGeom>
              <a:ln w="15875">
                <a:solidFill>
                  <a:srgbClr val="000000"/>
                </a:solidFill>
                <a:prstDash val="sysDash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D319135-287A-6852-FBD4-6D8D485796BE}"/>
                  </a:ext>
                </a:extLst>
              </p:cNvPr>
              <p:cNvSpPr/>
              <p:nvPr/>
            </p:nvSpPr>
            <p:spPr>
              <a:xfrm>
                <a:off x="6863992" y="2089711"/>
                <a:ext cx="488538" cy="361822"/>
              </a:xfrm>
              <a:prstGeom prst="rect">
                <a:avLst/>
              </a:prstGeom>
              <a:solidFill>
                <a:srgbClr val="FFFF00"/>
              </a:solidFill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accent4">
                        <a:lumMod val="50000"/>
                      </a:schemeClr>
                    </a:solidFill>
                  </a:rPr>
                  <a:t>Alex</a:t>
                </a:r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7006015B-DAE3-1112-4DA8-311965ED9452}"/>
                  </a:ext>
                </a:extLst>
              </p:cNvPr>
              <p:cNvCxnSpPr>
                <a:cxnSpLocks/>
                <a:stCxn id="23" idx="3"/>
                <a:endCxn id="26" idx="1"/>
              </p:cNvCxnSpPr>
              <p:nvPr/>
            </p:nvCxnSpPr>
            <p:spPr>
              <a:xfrm>
                <a:off x="6509197" y="2270622"/>
                <a:ext cx="354795" cy="0"/>
              </a:xfrm>
              <a:prstGeom prst="straightConnector1">
                <a:avLst/>
              </a:prstGeom>
              <a:ln w="15875">
                <a:solidFill>
                  <a:srgbClr val="000000"/>
                </a:solidFill>
                <a:prstDash val="sysDash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E78625D-FE41-674B-506B-5FB3D9E64124}"/>
                  </a:ext>
                </a:extLst>
              </p:cNvPr>
              <p:cNvSpPr/>
              <p:nvPr/>
            </p:nvSpPr>
            <p:spPr>
              <a:xfrm>
                <a:off x="7707325" y="2089711"/>
                <a:ext cx="488538" cy="361822"/>
              </a:xfrm>
              <a:prstGeom prst="rect">
                <a:avLst/>
              </a:prstGeom>
              <a:solidFill>
                <a:srgbClr val="FFFF00"/>
              </a:solidFill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accent4">
                        <a:lumMod val="50000"/>
                      </a:schemeClr>
                    </a:solidFill>
                  </a:rPr>
                  <a:t>Jerry</a:t>
                </a:r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82F4A8D4-F138-F3DE-06ED-0DEA697CF763}"/>
                  </a:ext>
                </a:extLst>
              </p:cNvPr>
              <p:cNvCxnSpPr>
                <a:cxnSpLocks/>
                <a:stCxn id="26" idx="3"/>
                <a:endCxn id="28" idx="1"/>
              </p:cNvCxnSpPr>
              <p:nvPr/>
            </p:nvCxnSpPr>
            <p:spPr>
              <a:xfrm>
                <a:off x="7352530" y="2270622"/>
                <a:ext cx="354795" cy="0"/>
              </a:xfrm>
              <a:prstGeom prst="straightConnector1">
                <a:avLst/>
              </a:prstGeom>
              <a:ln w="15875">
                <a:solidFill>
                  <a:srgbClr val="000000"/>
                </a:solidFill>
                <a:prstDash val="sysDash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7395F3E-9EEB-48C2-42FA-E533FDD0A2C4}"/>
                  </a:ext>
                </a:extLst>
              </p:cNvPr>
              <p:cNvSpPr/>
              <p:nvPr/>
            </p:nvSpPr>
            <p:spPr>
              <a:xfrm>
                <a:off x="6839682" y="2809614"/>
                <a:ext cx="512848" cy="361822"/>
              </a:xfrm>
              <a:prstGeom prst="rect">
                <a:avLst/>
              </a:prstGeom>
              <a:solidFill>
                <a:srgbClr val="FFFF00"/>
              </a:solidFill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accent4">
                        <a:lumMod val="50000"/>
                      </a:schemeClr>
                    </a:solidFill>
                  </a:rPr>
                  <a:t>Katie</a:t>
                </a:r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93493C9-F093-A1DB-DB6F-60931CA3298D}"/>
                  </a:ext>
                </a:extLst>
              </p:cNvPr>
              <p:cNvSpPr/>
              <p:nvPr/>
            </p:nvSpPr>
            <p:spPr>
              <a:xfrm>
                <a:off x="7683015" y="2809614"/>
                <a:ext cx="488538" cy="361822"/>
              </a:xfrm>
              <a:prstGeom prst="rect">
                <a:avLst/>
              </a:prstGeom>
              <a:solidFill>
                <a:srgbClr val="FFFF00"/>
              </a:solidFill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accent4">
                        <a:lumMod val="50000"/>
                      </a:schemeClr>
                    </a:solidFill>
                  </a:rPr>
                  <a:t>Joe</a:t>
                </a:r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77C87FFB-814E-4B68-16EE-493F71D306E2}"/>
                  </a:ext>
                </a:extLst>
              </p:cNvPr>
              <p:cNvCxnSpPr>
                <a:cxnSpLocks/>
                <a:stCxn id="30" idx="3"/>
                <a:endCxn id="31" idx="1"/>
              </p:cNvCxnSpPr>
              <p:nvPr/>
            </p:nvCxnSpPr>
            <p:spPr>
              <a:xfrm>
                <a:off x="7352530" y="2990525"/>
                <a:ext cx="330485" cy="0"/>
              </a:xfrm>
              <a:prstGeom prst="straightConnector1">
                <a:avLst/>
              </a:prstGeom>
              <a:ln w="15875">
                <a:solidFill>
                  <a:srgbClr val="000000"/>
                </a:solidFill>
                <a:prstDash val="sysDash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D4C39D81-B00B-4405-5A1F-8FA9AF0731BC}"/>
                  </a:ext>
                </a:extLst>
              </p:cNvPr>
              <p:cNvCxnSpPr>
                <a:cxnSpLocks/>
                <a:stCxn id="31" idx="3"/>
                <a:endCxn id="5" idx="1"/>
              </p:cNvCxnSpPr>
              <p:nvPr/>
            </p:nvCxnSpPr>
            <p:spPr>
              <a:xfrm>
                <a:off x="8171553" y="2990525"/>
                <a:ext cx="354795" cy="0"/>
              </a:xfrm>
              <a:prstGeom prst="straightConnector1">
                <a:avLst/>
              </a:prstGeom>
              <a:ln w="15875">
                <a:solidFill>
                  <a:srgbClr val="000000"/>
                </a:solidFill>
                <a:prstDash val="sysDash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Elbow Connector 33">
                <a:extLst>
                  <a:ext uri="{FF2B5EF4-FFF2-40B4-BE49-F238E27FC236}">
                    <a16:creationId xmlns:a16="http://schemas.microsoft.com/office/drawing/2014/main" id="{64E697C5-EC84-C93E-54C9-5F2FE21EEB06}"/>
                  </a:ext>
                </a:extLst>
              </p:cNvPr>
              <p:cNvCxnSpPr>
                <a:cxnSpLocks/>
                <a:stCxn id="28" idx="3"/>
                <a:endCxn id="30" idx="1"/>
              </p:cNvCxnSpPr>
              <p:nvPr/>
            </p:nvCxnSpPr>
            <p:spPr>
              <a:xfrm flipH="1">
                <a:off x="6839682" y="2270622"/>
                <a:ext cx="1356181" cy="719903"/>
              </a:xfrm>
              <a:prstGeom prst="bentConnector5">
                <a:avLst>
                  <a:gd name="adj1" fmla="val -16856"/>
                  <a:gd name="adj2" fmla="val 50000"/>
                  <a:gd name="adj3" fmla="val 116856"/>
                </a:avLst>
              </a:prstGeom>
              <a:ln w="15875">
                <a:solidFill>
                  <a:srgbClr val="000000"/>
                </a:solidFill>
                <a:prstDash val="sysDash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Title 2">
            <a:extLst>
              <a:ext uri="{FF2B5EF4-FFF2-40B4-BE49-F238E27FC236}">
                <a16:creationId xmlns:a16="http://schemas.microsoft.com/office/drawing/2014/main" id="{B55517CF-72F8-7BE2-46B9-3185D448F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altLang="zh-CN" dirty="0"/>
              <a:t>Chaining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6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9C0D37-94A4-457F-DCC4-9C913EA22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ArrayMap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32AFB-E2E8-E5D4-92EA-EDD90FE74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086" y="2034244"/>
            <a:ext cx="5595570" cy="3219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5027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C7BC8D-A5EB-EE4A-A470-09207E3D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98F05E-7E26-2048-BC5D-6D647DF39C97}"/>
              </a:ext>
            </a:extLst>
          </p:cNvPr>
          <p:cNvSpPr/>
          <p:nvPr/>
        </p:nvSpPr>
        <p:spPr>
          <a:xfrm>
            <a:off x="1438061" y="2175157"/>
            <a:ext cx="50636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A function </a:t>
            </a:r>
            <a:r>
              <a:rPr lang="en-US" altLang="zh-CN" sz="3600" b="1" dirty="0">
                <a:solidFill>
                  <a:srgbClr val="00B050"/>
                </a:solidFill>
              </a:rPr>
              <a:t>that</a:t>
            </a:r>
            <a:r>
              <a:rPr lang="zh-CN" altLang="en-US" sz="3600" b="1" dirty="0">
                <a:solidFill>
                  <a:srgbClr val="00B050"/>
                </a:solidFill>
              </a:rPr>
              <a:t> </a:t>
            </a:r>
            <a:r>
              <a:rPr lang="en-US" altLang="zh-CN" sz="3600" b="1" dirty="0">
                <a:solidFill>
                  <a:srgbClr val="00B050"/>
                </a:solidFill>
              </a:rPr>
              <a:t>calls</a:t>
            </a:r>
            <a:r>
              <a:rPr lang="en-US" sz="3600" b="1" dirty="0">
                <a:solidFill>
                  <a:srgbClr val="00B050"/>
                </a:solidFill>
              </a:rPr>
              <a:t> itself</a:t>
            </a:r>
            <a:endParaRPr lang="en-US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99BA5E-B061-7E4F-81FC-394163C88CBE}"/>
              </a:ext>
            </a:extLst>
          </p:cNvPr>
          <p:cNvSpPr txBox="1"/>
          <p:nvPr/>
        </p:nvSpPr>
        <p:spPr>
          <a:xfrm>
            <a:off x="2421177" y="3429000"/>
            <a:ext cx="341632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void </a:t>
            </a:r>
            <a:r>
              <a:rPr lang="en-US" sz="2000" b="1" dirty="0" err="1">
                <a:solidFill>
                  <a:srgbClr val="0070C0"/>
                </a:solidFill>
              </a:rPr>
              <a:t>callMeMaybe</a:t>
            </a:r>
            <a:r>
              <a:rPr lang="en-US" sz="2000" b="1" dirty="0">
                <a:solidFill>
                  <a:srgbClr val="0070C0"/>
                </a:solidFill>
              </a:rPr>
              <a:t>() {</a:t>
            </a:r>
          </a:p>
          <a:p>
            <a:endParaRPr lang="en-US" sz="2000" b="1" dirty="0">
              <a:solidFill>
                <a:srgbClr val="0070C0"/>
              </a:solidFill>
            </a:endParaRPr>
          </a:p>
          <a:p>
            <a:r>
              <a:rPr lang="en-US" sz="2000" b="1" dirty="0">
                <a:solidFill>
                  <a:srgbClr val="0070C0"/>
                </a:solidFill>
              </a:rPr>
              <a:t>	</a:t>
            </a:r>
            <a:r>
              <a:rPr lang="en-US" sz="2000" b="1" dirty="0" err="1">
                <a:solidFill>
                  <a:srgbClr val="0070C0"/>
                </a:solidFill>
              </a:rPr>
              <a:t>printf</a:t>
            </a:r>
            <a:r>
              <a:rPr lang="en-US" sz="2000" b="1" dirty="0">
                <a:solidFill>
                  <a:srgbClr val="0070C0"/>
                </a:solidFill>
              </a:rPr>
              <a:t>(“Hello Maybe!”);	</a:t>
            </a:r>
          </a:p>
          <a:p>
            <a:endParaRPr lang="en-US" sz="2000" b="1" dirty="0">
              <a:solidFill>
                <a:srgbClr val="0070C0"/>
              </a:solidFill>
            </a:endParaRPr>
          </a:p>
          <a:p>
            <a:r>
              <a:rPr lang="en-US" sz="2000" b="1" dirty="0">
                <a:solidFill>
                  <a:srgbClr val="0070C0"/>
                </a:solidFill>
              </a:rPr>
              <a:t>	</a:t>
            </a:r>
            <a:r>
              <a:rPr lang="en-US" sz="2000" b="1" dirty="0" err="1">
                <a:solidFill>
                  <a:srgbClr val="0070C0"/>
                </a:solidFill>
              </a:rPr>
              <a:t>callMeMaybe</a:t>
            </a:r>
            <a:r>
              <a:rPr lang="en-US" sz="2000" b="1" dirty="0">
                <a:solidFill>
                  <a:srgbClr val="0070C0"/>
                </a:solidFill>
              </a:rPr>
              <a:t>();</a:t>
            </a:r>
          </a:p>
          <a:p>
            <a:endParaRPr lang="en-US" sz="2000" b="1" dirty="0">
              <a:solidFill>
                <a:srgbClr val="0070C0"/>
              </a:solidFill>
            </a:endParaRPr>
          </a:p>
          <a:p>
            <a:r>
              <a:rPr lang="en-US" sz="2000" b="1" dirty="0">
                <a:solidFill>
                  <a:srgbClr val="0070C0"/>
                </a:solidFill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3DE5B3-0AC8-BF44-9F82-E4B91EEB5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681" y="222656"/>
            <a:ext cx="2151834" cy="17483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8CDFED-3CD9-484B-BD1E-0F8B4EE1F7E5}"/>
              </a:ext>
            </a:extLst>
          </p:cNvPr>
          <p:cNvSpPr txBox="1"/>
          <p:nvPr/>
        </p:nvSpPr>
        <p:spPr>
          <a:xfrm>
            <a:off x="671756" y="6117157"/>
            <a:ext cx="197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specific to Java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C58083E1-DCAD-3447-9030-619CB7456951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4129337" y="3429000"/>
            <a:ext cx="885326" cy="1447800"/>
          </a:xfrm>
          <a:prstGeom prst="bentConnector4">
            <a:avLst>
              <a:gd name="adj1" fmla="val -118762"/>
              <a:gd name="adj2" fmla="val 115789"/>
            </a:avLst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47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5849F8-5247-1743-BFF7-103C6760B4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8344" y="4384842"/>
            <a:ext cx="8196210" cy="99199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Problems of recurring nature </a:t>
            </a: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F0A087-552F-AB4A-B1BE-F1AB15FCF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Recursion?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A6787A-393F-FD4C-9920-3BE247546702}"/>
              </a:ext>
            </a:extLst>
          </p:cNvPr>
          <p:cNvSpPr/>
          <p:nvPr/>
        </p:nvSpPr>
        <p:spPr>
          <a:xfrm>
            <a:off x="713637" y="1734805"/>
            <a:ext cx="6897706" cy="461665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b="1" dirty="0">
                <a:solidFill>
                  <a:srgbClr val="00B050"/>
                </a:solidFill>
                <a:latin typeface="Open Sans"/>
              </a:rPr>
              <a:t>Problem using as complex data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4405CD-4E27-914E-8249-A29B34AFB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629" y="4880841"/>
            <a:ext cx="3349451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899A0D-4255-DB42-A0C5-8B373AD6D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452" y="4363467"/>
            <a:ext cx="2230159" cy="2230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2E5350-7A27-AD4A-A79C-F33D383FD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9611" y="2058371"/>
            <a:ext cx="3175000" cy="187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7D63F1-6EAE-5F42-9BBD-7EDFEF0B36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911"/>
          <a:stretch/>
        </p:blipFill>
        <p:spPr>
          <a:xfrm>
            <a:off x="847394" y="2160301"/>
            <a:ext cx="3737769" cy="173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1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6AAFCC-0CF9-FA49-8B85-8347C9AD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F42A7-466A-844A-8C28-F07936498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725" y="457201"/>
            <a:ext cx="5546790" cy="3208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1E2500-12A3-D841-B377-03CD2F639A4D}"/>
              </a:ext>
            </a:extLst>
          </p:cNvPr>
          <p:cNvSpPr/>
          <p:nvPr/>
        </p:nvSpPr>
        <p:spPr>
          <a:xfrm>
            <a:off x="62753" y="6486489"/>
            <a:ext cx="75751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https://wewrite.taleas.io/2018/11/14/why-inception-reminds-us-of-recursion/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485E75-ACC6-E748-8DA6-023A5CC1B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376" y="4183184"/>
            <a:ext cx="6122893" cy="1990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C99069-9BBE-F24C-912A-8FB2275CE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376" y="1734774"/>
            <a:ext cx="1488142" cy="2218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050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6AAFCC-0CF9-FA49-8B85-8347C9AD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F42A7-466A-844A-8C28-F07936498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15" y="1680755"/>
            <a:ext cx="8489970" cy="4911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9879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C1638-BAA4-FD49-A523-B17FA14FF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043" y="80599"/>
            <a:ext cx="1604682" cy="12829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47F498B-B767-CA0F-F293-3BC79B94F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585" y="1908293"/>
            <a:ext cx="6337674" cy="3675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2598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Dream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779A86-3E20-9A4B-8612-181A22954FCC}"/>
              </a:ext>
            </a:extLst>
          </p:cNvPr>
          <p:cNvSpPr/>
          <p:nvPr/>
        </p:nvSpPr>
        <p:spPr>
          <a:xfrm>
            <a:off x="1811384" y="3019586"/>
            <a:ext cx="1358537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6789343-7B32-6741-85AA-CA5ED1346139}"/>
              </a:ext>
            </a:extLst>
          </p:cNvPr>
          <p:cNvGrpSpPr/>
          <p:nvPr/>
        </p:nvGrpSpPr>
        <p:grpSpPr>
          <a:xfrm>
            <a:off x="1497874" y="2760617"/>
            <a:ext cx="6757851" cy="2316480"/>
            <a:chOff x="818606" y="3648892"/>
            <a:chExt cx="7210697" cy="231648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B9F9A4C-D995-BA4B-852F-F85BE3D69A4E}"/>
                </a:ext>
              </a:extLst>
            </p:cNvPr>
            <p:cNvCxnSpPr/>
            <p:nvPr/>
          </p:nvCxnSpPr>
          <p:spPr>
            <a:xfrm>
              <a:off x="818606" y="4421052"/>
              <a:ext cx="7210697" cy="0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3935D7E-4BB7-5649-A38E-2C07A19C36F6}"/>
                </a:ext>
              </a:extLst>
            </p:cNvPr>
            <p:cNvCxnSpPr/>
            <p:nvPr/>
          </p:nvCxnSpPr>
          <p:spPr>
            <a:xfrm>
              <a:off x="818606" y="5193212"/>
              <a:ext cx="7210697" cy="0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9A1D658-0166-0A47-9385-F3E419C399CA}"/>
                </a:ext>
              </a:extLst>
            </p:cNvPr>
            <p:cNvCxnSpPr/>
            <p:nvPr/>
          </p:nvCxnSpPr>
          <p:spPr>
            <a:xfrm>
              <a:off x="818606" y="5965372"/>
              <a:ext cx="7210697" cy="0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1A14573-8BC3-C843-9191-A85CF027F8BF}"/>
                </a:ext>
              </a:extLst>
            </p:cNvPr>
            <p:cNvCxnSpPr/>
            <p:nvPr/>
          </p:nvCxnSpPr>
          <p:spPr>
            <a:xfrm>
              <a:off x="818606" y="3648892"/>
              <a:ext cx="7210697" cy="0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BD136E0-BF02-FB46-9811-0F9DEC5B9312}"/>
              </a:ext>
            </a:extLst>
          </p:cNvPr>
          <p:cNvSpPr txBox="1"/>
          <p:nvPr/>
        </p:nvSpPr>
        <p:spPr>
          <a:xfrm>
            <a:off x="218473" y="3003006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C0629A-70BD-9248-920C-8C52525F0892}"/>
              </a:ext>
            </a:extLst>
          </p:cNvPr>
          <p:cNvSpPr txBox="1"/>
          <p:nvPr/>
        </p:nvSpPr>
        <p:spPr>
          <a:xfrm>
            <a:off x="191314" y="3747407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373A24-0E01-2E4E-842E-5F14815F2B13}"/>
              </a:ext>
            </a:extLst>
          </p:cNvPr>
          <p:cNvSpPr txBox="1"/>
          <p:nvPr/>
        </p:nvSpPr>
        <p:spPr>
          <a:xfrm>
            <a:off x="218473" y="4552768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D83BF2-E804-3049-965A-83E01A7603B8}"/>
              </a:ext>
            </a:extLst>
          </p:cNvPr>
          <p:cNvSpPr/>
          <p:nvPr/>
        </p:nvSpPr>
        <p:spPr>
          <a:xfrm rot="5400000">
            <a:off x="2577180" y="3519337"/>
            <a:ext cx="863258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FDCB0F-50C6-6C4B-AA04-E3C757457F2B}"/>
              </a:ext>
            </a:extLst>
          </p:cNvPr>
          <p:cNvSpPr/>
          <p:nvPr/>
        </p:nvSpPr>
        <p:spPr>
          <a:xfrm>
            <a:off x="3030071" y="3758141"/>
            <a:ext cx="1193584" cy="35342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840F75-9CBD-4F4C-9B20-ACC01139A71E}"/>
              </a:ext>
            </a:extLst>
          </p:cNvPr>
          <p:cNvSpPr/>
          <p:nvPr/>
        </p:nvSpPr>
        <p:spPr>
          <a:xfrm rot="5400000">
            <a:off x="3610126" y="4223838"/>
            <a:ext cx="904840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1B9887-1A96-654B-8C01-877D44A45A31}"/>
              </a:ext>
            </a:extLst>
          </p:cNvPr>
          <p:cNvSpPr/>
          <p:nvPr/>
        </p:nvSpPr>
        <p:spPr>
          <a:xfrm>
            <a:off x="4043082" y="4515150"/>
            <a:ext cx="1216893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5A9EB8-EE61-BB43-91C5-E962B98AFBCD}"/>
              </a:ext>
            </a:extLst>
          </p:cNvPr>
          <p:cNvSpPr/>
          <p:nvPr/>
        </p:nvSpPr>
        <p:spPr>
          <a:xfrm rot="5400000">
            <a:off x="4629829" y="4076325"/>
            <a:ext cx="938074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677451-CEB6-A645-900E-1B2BDEE08DD8}"/>
              </a:ext>
            </a:extLst>
          </p:cNvPr>
          <p:cNvSpPr/>
          <p:nvPr/>
        </p:nvSpPr>
        <p:spPr>
          <a:xfrm>
            <a:off x="5259973" y="3768395"/>
            <a:ext cx="1836909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8EC055-16A2-674D-B7B9-1B3B4EE87693}"/>
              </a:ext>
            </a:extLst>
          </p:cNvPr>
          <p:cNvSpPr/>
          <p:nvPr/>
        </p:nvSpPr>
        <p:spPr>
          <a:xfrm rot="5400000">
            <a:off x="6511700" y="3282554"/>
            <a:ext cx="848149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7AE924-FCAD-E847-9D13-6146F6E8ED7B}"/>
              </a:ext>
            </a:extLst>
          </p:cNvPr>
          <p:cNvSpPr/>
          <p:nvPr/>
        </p:nvSpPr>
        <p:spPr>
          <a:xfrm>
            <a:off x="6938681" y="3019586"/>
            <a:ext cx="959993" cy="31418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triped Right Arrow 23">
            <a:extLst>
              <a:ext uri="{FF2B5EF4-FFF2-40B4-BE49-F238E27FC236}">
                <a16:creationId xmlns:a16="http://schemas.microsoft.com/office/drawing/2014/main" id="{868167C7-9FB5-734E-A4DA-7FF4964C921D}"/>
              </a:ext>
            </a:extLst>
          </p:cNvPr>
          <p:cNvSpPr/>
          <p:nvPr/>
        </p:nvSpPr>
        <p:spPr>
          <a:xfrm>
            <a:off x="1924595" y="3080774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Striped Right Arrow 24">
            <a:extLst>
              <a:ext uri="{FF2B5EF4-FFF2-40B4-BE49-F238E27FC236}">
                <a16:creationId xmlns:a16="http://schemas.microsoft.com/office/drawing/2014/main" id="{C30ACB40-7D92-244F-91E1-87D00166B68A}"/>
              </a:ext>
            </a:extLst>
          </p:cNvPr>
          <p:cNvSpPr/>
          <p:nvPr/>
        </p:nvSpPr>
        <p:spPr>
          <a:xfrm rot="5400000">
            <a:off x="2734491" y="3446075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Striped Right Arrow 25">
            <a:extLst>
              <a:ext uri="{FF2B5EF4-FFF2-40B4-BE49-F238E27FC236}">
                <a16:creationId xmlns:a16="http://schemas.microsoft.com/office/drawing/2014/main" id="{0415E434-7C9C-B043-BD08-DDC94308BECA}"/>
              </a:ext>
            </a:extLst>
          </p:cNvPr>
          <p:cNvSpPr/>
          <p:nvPr/>
        </p:nvSpPr>
        <p:spPr>
          <a:xfrm>
            <a:off x="3183283" y="3841764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Striped Right Arrow 26">
            <a:extLst>
              <a:ext uri="{FF2B5EF4-FFF2-40B4-BE49-F238E27FC236}">
                <a16:creationId xmlns:a16="http://schemas.microsoft.com/office/drawing/2014/main" id="{E1F5E0F2-7D3B-C047-9C8D-B974504D2056}"/>
              </a:ext>
            </a:extLst>
          </p:cNvPr>
          <p:cNvSpPr/>
          <p:nvPr/>
        </p:nvSpPr>
        <p:spPr>
          <a:xfrm rot="5400000">
            <a:off x="3763508" y="4200149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Striped Right Arrow 27">
            <a:extLst>
              <a:ext uri="{FF2B5EF4-FFF2-40B4-BE49-F238E27FC236}">
                <a16:creationId xmlns:a16="http://schemas.microsoft.com/office/drawing/2014/main" id="{AC5F5C18-4D5D-E84A-897E-0911C417E784}"/>
              </a:ext>
            </a:extLst>
          </p:cNvPr>
          <p:cNvSpPr/>
          <p:nvPr/>
        </p:nvSpPr>
        <p:spPr>
          <a:xfrm rot="16200000">
            <a:off x="4815837" y="4200149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Striped Right Arrow 28">
            <a:extLst>
              <a:ext uri="{FF2B5EF4-FFF2-40B4-BE49-F238E27FC236}">
                <a16:creationId xmlns:a16="http://schemas.microsoft.com/office/drawing/2014/main" id="{38192A3E-D599-024E-9D0C-30D3028866E3}"/>
              </a:ext>
            </a:extLst>
          </p:cNvPr>
          <p:cNvSpPr/>
          <p:nvPr/>
        </p:nvSpPr>
        <p:spPr>
          <a:xfrm rot="16200000">
            <a:off x="6652746" y="3481010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Striped Right Arrow 29">
            <a:extLst>
              <a:ext uri="{FF2B5EF4-FFF2-40B4-BE49-F238E27FC236}">
                <a16:creationId xmlns:a16="http://schemas.microsoft.com/office/drawing/2014/main" id="{0BC17E13-FA74-5B41-A61B-D08A171C201B}"/>
              </a:ext>
            </a:extLst>
          </p:cNvPr>
          <p:cNvSpPr/>
          <p:nvPr/>
        </p:nvSpPr>
        <p:spPr>
          <a:xfrm>
            <a:off x="5760118" y="3837402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Striped Right Arrow 30">
            <a:extLst>
              <a:ext uri="{FF2B5EF4-FFF2-40B4-BE49-F238E27FC236}">
                <a16:creationId xmlns:a16="http://schemas.microsoft.com/office/drawing/2014/main" id="{5841D521-C038-F744-BB11-BE561064A58B}"/>
              </a:ext>
            </a:extLst>
          </p:cNvPr>
          <p:cNvSpPr/>
          <p:nvPr/>
        </p:nvSpPr>
        <p:spPr>
          <a:xfrm>
            <a:off x="7110247" y="3080131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Striped Right Arrow 31">
            <a:extLst>
              <a:ext uri="{FF2B5EF4-FFF2-40B4-BE49-F238E27FC236}">
                <a16:creationId xmlns:a16="http://schemas.microsoft.com/office/drawing/2014/main" id="{6611A974-6850-9244-890A-4C95FA8C321F}"/>
              </a:ext>
            </a:extLst>
          </p:cNvPr>
          <p:cNvSpPr/>
          <p:nvPr/>
        </p:nvSpPr>
        <p:spPr>
          <a:xfrm>
            <a:off x="4341523" y="4568555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4B10143-9A6F-1E47-85DF-05C0097DB0AD}"/>
              </a:ext>
            </a:extLst>
          </p:cNvPr>
          <p:cNvCxnSpPr>
            <a:cxnSpLocks/>
          </p:cNvCxnSpPr>
          <p:nvPr/>
        </p:nvCxnSpPr>
        <p:spPr>
          <a:xfrm>
            <a:off x="1055369" y="5612673"/>
            <a:ext cx="7531282" cy="0"/>
          </a:xfrm>
          <a:prstGeom prst="line">
            <a:avLst/>
          </a:prstGeom>
          <a:ln w="19050">
            <a:solidFill>
              <a:srgbClr val="0070C0"/>
            </a:solidFill>
            <a:prstDash val="soli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D0E4CA7-4454-794C-996D-B733A9E0AA93}"/>
              </a:ext>
            </a:extLst>
          </p:cNvPr>
          <p:cNvSpPr txBox="1"/>
          <p:nvPr/>
        </p:nvSpPr>
        <p:spPr>
          <a:xfrm>
            <a:off x="8229599" y="5173745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8DB87C-2CDA-B2CC-B141-D8DDBE23C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483" y="191271"/>
            <a:ext cx="3599527" cy="2087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068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13" grpId="0"/>
      <p:bldP spid="14" grpId="0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206E90-1F59-0F46-9432-C24AB90C8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5933" y="2164316"/>
            <a:ext cx="7892133" cy="401236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2000" b="0" dirty="0"/>
              <a:t>Midterm Review (Wed)</a:t>
            </a:r>
          </a:p>
          <a:p>
            <a:pPr lvl="1">
              <a:buFont typeface="Wingdings" pitchFamily="2" charset="2"/>
              <a:buChar char="q"/>
            </a:pPr>
            <a:r>
              <a:rPr lang="en-US" sz="1800" b="0" dirty="0"/>
              <a:t>Expect grade by this Fri</a:t>
            </a:r>
          </a:p>
          <a:p>
            <a:pPr marL="0" indent="0">
              <a:buNone/>
            </a:pPr>
            <a:endParaRPr lang="en-US" sz="2000" b="0" dirty="0"/>
          </a:p>
          <a:p>
            <a:pPr>
              <a:buFont typeface="Wingdings" pitchFamily="2" charset="2"/>
              <a:buChar char="q"/>
            </a:pPr>
            <a:r>
              <a:rPr lang="en-US" sz="2000" b="0" dirty="0"/>
              <a:t>Homework 3 review (Wed)</a:t>
            </a:r>
            <a:endParaRPr lang="en-US" sz="1600" b="0" dirty="0"/>
          </a:p>
          <a:p>
            <a:pPr marL="457200" lvl="1" indent="0">
              <a:buNone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2000" b="0" dirty="0"/>
              <a:t>More on ADT hashtable (Wed)</a:t>
            </a:r>
          </a:p>
          <a:p>
            <a:pPr>
              <a:buFont typeface="Wingdings" pitchFamily="2" charset="2"/>
              <a:buChar char="q"/>
            </a:pPr>
            <a:endParaRPr lang="en-US" sz="1800" b="0" dirty="0"/>
          </a:p>
          <a:p>
            <a:pPr>
              <a:buFont typeface="Wingdings" pitchFamily="2" charset="2"/>
              <a:buChar char="q"/>
            </a:pPr>
            <a:r>
              <a:rPr lang="en-US" sz="2000" b="0" dirty="0"/>
              <a:t>Recursion (Wed &amp; Friday)</a:t>
            </a:r>
          </a:p>
          <a:p>
            <a:pPr marL="0" indent="0">
              <a:buNone/>
            </a:pPr>
            <a:endParaRPr lang="en-US" sz="2000" b="0" dirty="0"/>
          </a:p>
          <a:p>
            <a:pPr>
              <a:buFont typeface="Wingdings" pitchFamily="2" charset="2"/>
              <a:buChar char="q"/>
            </a:pPr>
            <a:r>
              <a:rPr lang="en-US" sz="2000" b="0" dirty="0"/>
              <a:t>Homework 4 to be release no later than Thursday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C0EBFD-97B5-7A4B-920F-AFC8A26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q"/>
            </a:pPr>
            <a:r>
              <a:rPr lang="en-US" baseline="30000" dirty="0"/>
              <a:t>7th</a:t>
            </a:r>
            <a:r>
              <a:rPr lang="en-US" dirty="0"/>
              <a:t> Week Schedule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309428-B80B-B738-0DC2-7BEEDA5F2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155" y="223371"/>
            <a:ext cx="2318917" cy="209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38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C3BF28-758B-624D-7994-CDD6809BF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71511"/>
            <a:ext cx="4159250" cy="2411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53EBAC-5A6F-968C-C442-B66491E44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135" y="2048886"/>
            <a:ext cx="3492500" cy="4051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343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FA491D-EE7D-48BE-A154-AD2837319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585" y="1908293"/>
            <a:ext cx="6337674" cy="3675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C1638-BAA4-FD49-A523-B17FA14FF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043" y="80599"/>
            <a:ext cx="1604682" cy="12829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C1FA18-47B3-704B-9A69-3C6F76D27986}"/>
              </a:ext>
            </a:extLst>
          </p:cNvPr>
          <p:cNvSpPr/>
          <p:nvPr/>
        </p:nvSpPr>
        <p:spPr>
          <a:xfrm>
            <a:off x="1228165" y="3124199"/>
            <a:ext cx="2667849" cy="30480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E1EB69-4878-FE4A-9BED-D75B6C5C4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350" y="4093373"/>
            <a:ext cx="4013329" cy="2321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C612E1F3-EFE6-F241-9AE8-58368667E8E8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1890275" y="4100815"/>
            <a:ext cx="2818890" cy="1475260"/>
          </a:xfrm>
          <a:prstGeom prst="bentConnector2">
            <a:avLst/>
          </a:prstGeom>
          <a:noFill/>
          <a:ln w="19050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87F093B-2F3D-4AD8-2B1A-A1851F185C3E}"/>
              </a:ext>
            </a:extLst>
          </p:cNvPr>
          <p:cNvSpPr txBox="1"/>
          <p:nvPr/>
        </p:nvSpPr>
        <p:spPr>
          <a:xfrm>
            <a:off x="3837" y="2667141"/>
            <a:ext cx="1466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Exit condition</a:t>
            </a:r>
          </a:p>
        </p:txBody>
      </p:sp>
    </p:spTree>
    <p:extLst>
      <p:ext uri="{BB962C8B-B14F-4D97-AF65-F5344CB8AC3E}">
        <p14:creationId xmlns:p14="http://schemas.microsoft.com/office/powerpoint/2010/main" val="378082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CB40FB-0A37-25A7-543A-EE534B0DB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25" y="2339789"/>
            <a:ext cx="7021866" cy="3693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761E08-411D-BD52-8677-47145796830A}"/>
              </a:ext>
            </a:extLst>
          </p:cNvPr>
          <p:cNvSpPr txBox="1"/>
          <p:nvPr/>
        </p:nvSpPr>
        <p:spPr>
          <a:xfrm>
            <a:off x="753035" y="1775012"/>
            <a:ext cx="2232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Missing exit condition</a:t>
            </a:r>
          </a:p>
        </p:txBody>
      </p:sp>
    </p:spTree>
    <p:extLst>
      <p:ext uri="{BB962C8B-B14F-4D97-AF65-F5344CB8AC3E}">
        <p14:creationId xmlns:p14="http://schemas.microsoft.com/office/powerpoint/2010/main" val="29985921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534" y="1494678"/>
            <a:ext cx="8709981" cy="2942852"/>
          </a:xfrm>
        </p:spPr>
        <p:txBody>
          <a:bodyPr/>
          <a:lstStyle/>
          <a:p>
            <a:pPr marL="457200" lvl="1" indent="0">
              <a:buNone/>
            </a:pPr>
            <a:endParaRPr lang="en-US" sz="1100" dirty="0"/>
          </a:p>
          <a:p>
            <a:pPr marL="457200" lvl="1" indent="0">
              <a:buNone/>
            </a:pPr>
            <a:endParaRPr lang="en-US" sz="1100" dirty="0"/>
          </a:p>
          <a:p>
            <a:pPr marL="457200" lvl="1" indent="0">
              <a:buNone/>
            </a:pPr>
            <a:r>
              <a:rPr lang="en-US" altLang="zh-CN" sz="2800" dirty="0"/>
              <a:t>Exit</a:t>
            </a:r>
            <a:r>
              <a:rPr lang="zh-CN" altLang="en-US" sz="2800" dirty="0"/>
              <a:t> </a:t>
            </a:r>
            <a:r>
              <a:rPr lang="en-US" altLang="zh-CN" sz="2800" dirty="0"/>
              <a:t>Condition</a:t>
            </a:r>
          </a:p>
          <a:p>
            <a:pPr marL="457200" lvl="1" indent="0">
              <a:buNone/>
            </a:pPr>
            <a:endParaRPr lang="en-US" sz="2800" dirty="0"/>
          </a:p>
          <a:p>
            <a:pPr lvl="1"/>
            <a:r>
              <a:rPr lang="en-US" dirty="0"/>
              <a:t>When the subproblem is ”small enough”</a:t>
            </a:r>
          </a:p>
          <a:p>
            <a:pPr lvl="2"/>
            <a:r>
              <a:rPr lang="en-US" dirty="0"/>
              <a:t>Stop recursion</a:t>
            </a:r>
          </a:p>
          <a:p>
            <a:pPr lvl="2"/>
            <a:r>
              <a:rPr lang="en-US" dirty="0"/>
              <a:t>solved directly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5DE438-F46E-9D47-9ED4-11255A699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983" y="3935781"/>
            <a:ext cx="4290059" cy="2064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F98A04-E143-2546-8F5B-5B01380B1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165" y="186578"/>
            <a:ext cx="1632854" cy="82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987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83670" y="2642541"/>
            <a:ext cx="8709981" cy="2942852"/>
          </a:xfrm>
        </p:spPr>
        <p:txBody>
          <a:bodyPr/>
          <a:lstStyle/>
          <a:p>
            <a:pPr marL="457200" lvl="1" indent="0">
              <a:buNone/>
            </a:pPr>
            <a:r>
              <a:rPr lang="en-US" altLang="zh-CN" sz="3600" dirty="0"/>
              <a:t>How</a:t>
            </a:r>
            <a:r>
              <a:rPr lang="zh-CN" altLang="en-US" sz="3600" dirty="0"/>
              <a:t> </a:t>
            </a:r>
            <a:r>
              <a:rPr lang="en-US" altLang="zh-CN" sz="3600" dirty="0"/>
              <a:t>it</a:t>
            </a:r>
            <a:r>
              <a:rPr lang="zh-CN" altLang="en-US" sz="3600" dirty="0"/>
              <a:t> </a:t>
            </a:r>
            <a:r>
              <a:rPr lang="en-US" altLang="zh-CN" sz="3600" dirty="0"/>
              <a:t>works</a:t>
            </a:r>
          </a:p>
          <a:p>
            <a:pPr marL="457200" lvl="1" indent="0">
              <a:buNone/>
            </a:pPr>
            <a:endParaRPr lang="en-US" sz="3600" dirty="0"/>
          </a:p>
          <a:p>
            <a:pPr marL="457200" lvl="1" indent="0">
              <a:buNone/>
            </a:pPr>
            <a:r>
              <a:rPr lang="en-US" altLang="zh-CN" sz="3600" dirty="0"/>
              <a:t>When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altLang="zh-CN" sz="3600" dirty="0"/>
              <a:t>use</a:t>
            </a:r>
            <a:r>
              <a:rPr lang="zh-CN" altLang="en-US" sz="3600" dirty="0"/>
              <a:t> </a:t>
            </a:r>
            <a:r>
              <a:rPr lang="en-US" altLang="zh-CN" sz="3600" dirty="0"/>
              <a:t>it</a:t>
            </a:r>
            <a:endParaRPr lang="en-US" sz="6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F98A04-E143-2546-8F5B-5B01380B1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165" y="186578"/>
            <a:ext cx="1632854" cy="82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4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EF6AB7-3C8F-0A64-C217-462C597CC8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6AEC3F-72F1-608B-1CD1-2196A19E7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Wednesday Ends</a:t>
            </a:r>
          </a:p>
        </p:txBody>
      </p:sp>
    </p:spTree>
    <p:extLst>
      <p:ext uri="{BB962C8B-B14F-4D97-AF65-F5344CB8AC3E}">
        <p14:creationId xmlns:p14="http://schemas.microsoft.com/office/powerpoint/2010/main" val="20713711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707C83-2CA9-5440-85F3-803E12FFE3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8485" y="2064646"/>
            <a:ext cx="7607029" cy="61856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Write a function to get the sum of an integer array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6AA5B7-6158-1549-B220-0CE4913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B9C0B1-84C5-C447-A2DD-6A896D8B2B78}"/>
                  </a:ext>
                </a:extLst>
              </p:cNvPr>
              <p:cNvSpPr txBox="1"/>
              <p:nvPr/>
            </p:nvSpPr>
            <p:spPr>
              <a:xfrm>
                <a:off x="1774491" y="3384348"/>
                <a:ext cx="57563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B9C0B1-84C5-C447-A2DD-6A896D8B2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491" y="3384348"/>
                <a:ext cx="5756384" cy="523220"/>
              </a:xfrm>
              <a:prstGeom prst="rect">
                <a:avLst/>
              </a:prstGeom>
              <a:blipFill>
                <a:blip r:embed="rId2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87F77BE-6496-B148-9528-DE3440DDE724}"/>
                  </a:ext>
                </a:extLst>
              </p:cNvPr>
              <p:cNvSpPr txBox="1"/>
              <p:nvPr/>
            </p:nvSpPr>
            <p:spPr>
              <a:xfrm>
                <a:off x="3496236" y="4701116"/>
                <a:ext cx="1610792" cy="1314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87F77BE-6496-B148-9528-DE3440DDE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6236" y="4701116"/>
                <a:ext cx="1610792" cy="1314399"/>
              </a:xfrm>
              <a:prstGeom prst="rect">
                <a:avLst/>
              </a:prstGeom>
              <a:blipFill>
                <a:blip r:embed="rId3"/>
                <a:stretch>
                  <a:fillRect l="-67969" t="-99048" b="-15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C3F65CA5-155A-1E4F-9BFB-E8E68ADA82F6}"/>
              </a:ext>
            </a:extLst>
          </p:cNvPr>
          <p:cNvGrpSpPr/>
          <p:nvPr/>
        </p:nvGrpSpPr>
        <p:grpSpPr>
          <a:xfrm>
            <a:off x="5051891" y="5322654"/>
            <a:ext cx="990321" cy="1225924"/>
            <a:chOff x="5410479" y="4581747"/>
            <a:chExt cx="1388899" cy="171932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8681A5B-2A66-1E4B-9F77-0576C3FAF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0477" y="4581747"/>
              <a:ext cx="1268901" cy="155313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E6B6B71-9CE3-7047-997D-FA9F63D6A381}"/>
                </a:ext>
              </a:extLst>
            </p:cNvPr>
            <p:cNvSpPr/>
            <p:nvPr/>
          </p:nvSpPr>
          <p:spPr>
            <a:xfrm>
              <a:off x="5513300" y="5091953"/>
              <a:ext cx="421339" cy="33238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03010FE-F0FD-4943-AF5D-17C0EDA73D41}"/>
                </a:ext>
              </a:extLst>
            </p:cNvPr>
            <p:cNvSpPr/>
            <p:nvPr/>
          </p:nvSpPr>
          <p:spPr>
            <a:xfrm>
              <a:off x="5410479" y="4759571"/>
              <a:ext cx="421339" cy="33238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38026AD-78E6-B648-922E-D3C2570E1EAE}"/>
                </a:ext>
              </a:extLst>
            </p:cNvPr>
            <p:cNvSpPr/>
            <p:nvPr/>
          </p:nvSpPr>
          <p:spPr>
            <a:xfrm>
              <a:off x="5723969" y="5968691"/>
              <a:ext cx="421339" cy="33238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280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6AA5B7-6158-1549-B220-0CE4913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B9C0B1-84C5-C447-A2DD-6A896D8B2B78}"/>
                  </a:ext>
                </a:extLst>
              </p:cNvPr>
              <p:cNvSpPr txBox="1"/>
              <p:nvPr/>
            </p:nvSpPr>
            <p:spPr>
              <a:xfrm>
                <a:off x="1759750" y="2306171"/>
                <a:ext cx="57563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B9C0B1-84C5-C447-A2DD-6A896D8B2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750" y="2306171"/>
                <a:ext cx="5756384" cy="523220"/>
              </a:xfrm>
              <a:prstGeom prst="rect">
                <a:avLst/>
              </a:prstGeom>
              <a:blipFill>
                <a:blip r:embed="rId2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0C9120D-3D96-8048-A951-648B090D2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52" y="3429000"/>
            <a:ext cx="2667854" cy="289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2EC7CB-B33D-694F-85AF-EF088BBFE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422" y="4458693"/>
            <a:ext cx="4696343" cy="821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F386C27C-D36A-CE4D-B6C5-FE37CFD88175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102659" y="3693459"/>
            <a:ext cx="2853763" cy="1176164"/>
          </a:xfrm>
          <a:prstGeom prst="bentConnector3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29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6AA5B7-6158-1549-B220-0CE4913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B9C0B1-84C5-C447-A2DD-6A896D8B2B78}"/>
                  </a:ext>
                </a:extLst>
              </p:cNvPr>
              <p:cNvSpPr txBox="1"/>
              <p:nvPr/>
            </p:nvSpPr>
            <p:spPr>
              <a:xfrm>
                <a:off x="1300270" y="1973064"/>
                <a:ext cx="65434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C00000"/>
                    </a:solidFill>
                  </a:rPr>
                  <a:t>Goal: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B9C0B1-84C5-C447-A2DD-6A896D8B2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270" y="1973064"/>
                <a:ext cx="6543458" cy="523220"/>
              </a:xfrm>
              <a:prstGeom prst="rect">
                <a:avLst/>
              </a:prstGeom>
              <a:blipFill>
                <a:blip r:embed="rId2"/>
                <a:stretch>
                  <a:fillRect l="-1741" t="-9302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99FD3245-FB21-764B-A20A-9713061D4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399" y="2883786"/>
            <a:ext cx="5507199" cy="2097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DD56BA-321B-3E47-9C2C-D7826BE42716}"/>
              </a:ext>
            </a:extLst>
          </p:cNvPr>
          <p:cNvSpPr txBox="1"/>
          <p:nvPr/>
        </p:nvSpPr>
        <p:spPr>
          <a:xfrm>
            <a:off x="5549152" y="5225221"/>
            <a:ext cx="1587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Bernard MT Condensed" panose="02050806060905020404" pitchFamily="18" charset="77"/>
                <a:cs typeface="Apple Chancery" panose="03020702040506060504" pitchFamily="66" charset="-79"/>
              </a:rPr>
              <a:t>Iteratively</a:t>
            </a:r>
          </a:p>
        </p:txBody>
      </p:sp>
    </p:spTree>
    <p:extLst>
      <p:ext uri="{BB962C8B-B14F-4D97-AF65-F5344CB8AC3E}">
        <p14:creationId xmlns:p14="http://schemas.microsoft.com/office/powerpoint/2010/main" val="349948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47DEB2C-9AB2-4748-9D21-38D4FF68B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84" y="3748604"/>
            <a:ext cx="7001488" cy="2481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F6AA5B7-6158-1549-B220-0CE4913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/>
              <p:nvPr/>
            </p:nvSpPr>
            <p:spPr>
              <a:xfrm>
                <a:off x="1300271" y="1506897"/>
                <a:ext cx="65434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1"/>
                    </a:solidFill>
                  </a:rPr>
                  <a:t>Goal: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271" y="1506897"/>
                <a:ext cx="6543458" cy="523220"/>
              </a:xfrm>
              <a:prstGeom prst="rect">
                <a:avLst/>
              </a:prstGeom>
              <a:blipFill>
                <a:blip r:embed="rId3"/>
                <a:stretch>
                  <a:fillRect l="-1741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BD5029-1D21-0F40-A2C8-728F4657EB1E}"/>
                  </a:ext>
                </a:extLst>
              </p:cNvPr>
              <p:cNvSpPr txBox="1"/>
              <p:nvPr/>
            </p:nvSpPr>
            <p:spPr>
              <a:xfrm>
                <a:off x="585684" y="2384752"/>
                <a:ext cx="81160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4B2E83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𝐬𝐮𝐦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</m:d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]+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b="1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BD5029-1D21-0F40-A2C8-728F4657E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84" y="2384752"/>
                <a:ext cx="8116068" cy="523220"/>
              </a:xfrm>
              <a:prstGeom prst="rect">
                <a:avLst/>
              </a:prstGeom>
              <a:blipFill>
                <a:blip r:embed="rId4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92BB3C-93E3-F24A-B6FD-B71FC1FD8842}"/>
                  </a:ext>
                </a:extLst>
              </p:cNvPr>
              <p:cNvSpPr txBox="1"/>
              <p:nvPr/>
            </p:nvSpPr>
            <p:spPr>
              <a:xfrm>
                <a:off x="585684" y="3257058"/>
                <a:ext cx="27409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4B2E83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𝐬𝐮𝐦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  <m: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= ?</m:t>
                    </m:r>
                  </m:oMath>
                </a14:m>
                <a:endParaRPr lang="en-US" sz="2800" b="1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92BB3C-93E3-F24A-B6FD-B71FC1FD8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84" y="3257058"/>
                <a:ext cx="2740943" cy="523220"/>
              </a:xfrm>
              <a:prstGeom prst="rect">
                <a:avLst/>
              </a:prstGeom>
              <a:blipFill>
                <a:blip r:embed="rId5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E84649-3A63-8548-80F6-5002B3DFD52D}"/>
                  </a:ext>
                </a:extLst>
              </p:cNvPr>
              <p:cNvSpPr txBox="1"/>
              <p:nvPr/>
            </p:nvSpPr>
            <p:spPr>
              <a:xfrm>
                <a:off x="585683" y="3257058"/>
                <a:ext cx="698351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𝐬𝐮𝐦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  <m:r>
                          <a:rPr lang="en-US" sz="28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b="1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E84649-3A63-8548-80F6-5002B3DFD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83" y="3257058"/>
                <a:ext cx="6983515" cy="523220"/>
              </a:xfrm>
              <a:prstGeom prst="rect">
                <a:avLst/>
              </a:prstGeom>
              <a:blipFill>
                <a:blip r:embed="rId6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CD1B6-5DE6-A64A-A81A-1731EDEACEC0}"/>
                  </a:ext>
                </a:extLst>
              </p:cNvPr>
              <p:cNvSpPr txBox="1"/>
              <p:nvPr/>
            </p:nvSpPr>
            <p:spPr>
              <a:xfrm>
                <a:off x="1470599" y="4420644"/>
                <a:ext cx="566046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4B2E83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𝐬𝐮𝐦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</m:d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𝒔𝒖𝒎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b="1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CD1B6-5DE6-A64A-A81A-1731EDEAC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599" y="4420644"/>
                <a:ext cx="5660460" cy="523220"/>
              </a:xfrm>
              <a:prstGeom prst="rect">
                <a:avLst/>
              </a:prstGeom>
              <a:blipFill>
                <a:blip r:embed="rId7"/>
                <a:stretch>
                  <a:fillRect r="-224"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515368-DFD8-A34A-920E-E724F41B7C64}"/>
                  </a:ext>
                </a:extLst>
              </p:cNvPr>
              <p:cNvSpPr txBox="1"/>
              <p:nvPr/>
            </p:nvSpPr>
            <p:spPr>
              <a:xfrm>
                <a:off x="585682" y="3257058"/>
                <a:ext cx="698351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4B2E83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𝐬𝐮𝐦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  <m: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b="1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515368-DFD8-A34A-920E-E724F41B7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82" y="3257058"/>
                <a:ext cx="6983515" cy="523220"/>
              </a:xfrm>
              <a:prstGeom prst="rect">
                <a:avLst/>
              </a:prstGeom>
              <a:blipFill>
                <a:blip r:embed="rId8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55923DA6-4F52-F04A-8240-1670EF2D753C}"/>
              </a:ext>
            </a:extLst>
          </p:cNvPr>
          <p:cNvGrpSpPr/>
          <p:nvPr/>
        </p:nvGrpSpPr>
        <p:grpSpPr>
          <a:xfrm>
            <a:off x="1568334" y="2931452"/>
            <a:ext cx="1264513" cy="468066"/>
            <a:chOff x="1568334" y="5773271"/>
            <a:chExt cx="1264513" cy="46806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C4DB51D-91E0-8344-B91E-BE2219E40DF5}"/>
                </a:ext>
              </a:extLst>
            </p:cNvPr>
            <p:cNvCxnSpPr/>
            <p:nvPr/>
          </p:nvCxnSpPr>
          <p:spPr>
            <a:xfrm>
              <a:off x="1577788" y="5773271"/>
              <a:ext cx="125505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CC7B248-6C81-6F45-998C-28E761622FE0}"/>
                </a:ext>
              </a:extLst>
            </p:cNvPr>
            <p:cNvSpPr txBox="1"/>
            <p:nvPr/>
          </p:nvSpPr>
          <p:spPr>
            <a:xfrm>
              <a:off x="1568334" y="5779672"/>
              <a:ext cx="12645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Problem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78173E-A082-684A-B065-DC581FA5D368}"/>
              </a:ext>
            </a:extLst>
          </p:cNvPr>
          <p:cNvGrpSpPr/>
          <p:nvPr/>
        </p:nvGrpSpPr>
        <p:grpSpPr>
          <a:xfrm>
            <a:off x="3326627" y="2931452"/>
            <a:ext cx="1924100" cy="468066"/>
            <a:chOff x="3326627" y="5773271"/>
            <a:chExt cx="1924100" cy="46806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A88134B-FE1D-0141-93AD-9A5C9BAF9BA4}"/>
                </a:ext>
              </a:extLst>
            </p:cNvPr>
            <p:cNvCxnSpPr>
              <a:cxnSpLocks/>
            </p:cNvCxnSpPr>
            <p:nvPr/>
          </p:nvCxnSpPr>
          <p:spPr>
            <a:xfrm>
              <a:off x="3326627" y="5773271"/>
              <a:ext cx="1899797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72635F9-79AD-884B-BF16-2C04E10B2EFE}"/>
                </a:ext>
              </a:extLst>
            </p:cNvPr>
            <p:cNvSpPr txBox="1"/>
            <p:nvPr/>
          </p:nvSpPr>
          <p:spPr>
            <a:xfrm>
              <a:off x="3350930" y="5779672"/>
              <a:ext cx="18997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Sub-problem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9677B03-6956-EA41-9023-4472C9A1D3F4}"/>
              </a:ext>
            </a:extLst>
          </p:cNvPr>
          <p:cNvSpPr/>
          <p:nvPr/>
        </p:nvSpPr>
        <p:spPr>
          <a:xfrm>
            <a:off x="986287" y="4356847"/>
            <a:ext cx="2223077" cy="905435"/>
          </a:xfrm>
          <a:prstGeom prst="rect">
            <a:avLst/>
          </a:prstGeom>
          <a:solidFill>
            <a:srgbClr val="292A3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0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1.11111E-6 L -2.5E-6 -0.3088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1" grpId="0"/>
      <p:bldP spid="11" grpId="1"/>
      <p:bldP spid="20" grpId="0" animBg="1"/>
      <p:bldP spid="20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9446E6-F16E-659D-16EA-8723ED39DC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87DFD5-E4F8-E236-8B05-77EEAFBE9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Review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FCA25-E1B8-4E98-4438-2FD5C92EC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92" y="1827765"/>
            <a:ext cx="4798461" cy="4015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3EB8DF-318C-B2FF-3629-E37BB1A5A7DD}"/>
              </a:ext>
            </a:extLst>
          </p:cNvPr>
          <p:cNvSpPr txBox="1"/>
          <p:nvPr/>
        </p:nvSpPr>
        <p:spPr>
          <a:xfrm>
            <a:off x="6043321" y="2886635"/>
            <a:ext cx="2441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two-pointer trick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Exception</a:t>
            </a:r>
          </a:p>
        </p:txBody>
      </p:sp>
    </p:spTree>
    <p:extLst>
      <p:ext uri="{BB962C8B-B14F-4D97-AF65-F5344CB8AC3E}">
        <p14:creationId xmlns:p14="http://schemas.microsoft.com/office/powerpoint/2010/main" val="11023056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6AA5B7-6158-1549-B220-0CE4913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/>
              <p:nvPr/>
            </p:nvSpPr>
            <p:spPr>
              <a:xfrm>
                <a:off x="1300271" y="1506897"/>
                <a:ext cx="65434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1"/>
                    </a:solidFill>
                  </a:rPr>
                  <a:t>Goal: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271" y="1506897"/>
                <a:ext cx="6543458" cy="523220"/>
              </a:xfrm>
              <a:prstGeom prst="rect">
                <a:avLst/>
              </a:prstGeom>
              <a:blipFill>
                <a:blip r:embed="rId2"/>
                <a:stretch>
                  <a:fillRect l="-1741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BA77F431-5C07-6440-8632-FCF7DDA98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844" y="2366682"/>
            <a:ext cx="6890312" cy="3993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60125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9D1B508-7142-0F4C-B581-1BA57DCE769A}"/>
              </a:ext>
            </a:extLst>
          </p:cNvPr>
          <p:cNvSpPr/>
          <p:nvPr/>
        </p:nvSpPr>
        <p:spPr>
          <a:xfrm>
            <a:off x="456603" y="1877818"/>
            <a:ext cx="3765773" cy="245835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5875">
            <a:solidFill>
              <a:schemeClr val="accent3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D74183-8D0B-D542-A5D4-A760B14893C3}"/>
              </a:ext>
            </a:extLst>
          </p:cNvPr>
          <p:cNvSpPr/>
          <p:nvPr/>
        </p:nvSpPr>
        <p:spPr>
          <a:xfrm>
            <a:off x="6920923" y="5792583"/>
            <a:ext cx="2223077" cy="114609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6AA5B7-6158-1549-B220-0CE4913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/>
              <p:nvPr/>
            </p:nvSpPr>
            <p:spPr>
              <a:xfrm>
                <a:off x="4927685" y="1065377"/>
                <a:ext cx="34697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𝒊𝒏𝒕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685" y="1065377"/>
                <a:ext cx="3469732" cy="523220"/>
              </a:xfrm>
              <a:prstGeom prst="rect">
                <a:avLst/>
              </a:prstGeom>
              <a:blipFill>
                <a:blip r:embed="rId2"/>
                <a:stretch>
                  <a:fillRect r="-365" b="-1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F978A5F-ED60-C145-A064-101F95DE036D}"/>
              </a:ext>
            </a:extLst>
          </p:cNvPr>
          <p:cNvSpPr/>
          <p:nvPr/>
        </p:nvSpPr>
        <p:spPr>
          <a:xfrm>
            <a:off x="565166" y="2073409"/>
            <a:ext cx="1631188" cy="914400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Sum(data, </a:t>
            </a:r>
            <a:r>
              <a:rPr lang="en-US" altLang="zh-CN" dirty="0">
                <a:solidFill>
                  <a:schemeClr val="bg2"/>
                </a:solidFill>
              </a:rPr>
              <a:t>3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52DEC0E-BA47-0647-82B9-8E41C125FF29}"/>
                  </a:ext>
                </a:extLst>
              </p:cNvPr>
              <p:cNvSpPr/>
              <p:nvPr/>
            </p:nvSpPr>
            <p:spPr>
              <a:xfrm>
                <a:off x="815435" y="3373488"/>
                <a:ext cx="14564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52DEC0E-BA47-0647-82B9-8E41C125FF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35" y="3373488"/>
                <a:ext cx="145648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EF8FCB4-A889-BB45-9ACF-744EE375763A}"/>
              </a:ext>
            </a:extLst>
          </p:cNvPr>
          <p:cNvSpPr/>
          <p:nvPr/>
        </p:nvSpPr>
        <p:spPr>
          <a:xfrm>
            <a:off x="2324776" y="2832345"/>
            <a:ext cx="4031201" cy="245835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5875">
            <a:solidFill>
              <a:schemeClr val="accent3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5CA7C6B-E98F-4444-B136-8F3D7EDB729E}"/>
              </a:ext>
            </a:extLst>
          </p:cNvPr>
          <p:cNvSpPr/>
          <p:nvPr/>
        </p:nvSpPr>
        <p:spPr>
          <a:xfrm>
            <a:off x="4368511" y="3893204"/>
            <a:ext cx="4165890" cy="245835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5875">
            <a:solidFill>
              <a:schemeClr val="accent3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D4E4D77-A5B2-AC4A-A532-058BBE2B6D66}"/>
              </a:ext>
            </a:extLst>
          </p:cNvPr>
          <p:cNvSpPr/>
          <p:nvPr/>
        </p:nvSpPr>
        <p:spPr>
          <a:xfrm>
            <a:off x="2444234" y="3147121"/>
            <a:ext cx="1631188" cy="914400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Sum(data, </a:t>
            </a:r>
            <a:r>
              <a:rPr lang="en-US" altLang="zh-CN" dirty="0">
                <a:solidFill>
                  <a:schemeClr val="bg2"/>
                </a:solidFill>
              </a:rPr>
              <a:t>2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F8F717F-CD38-4243-9DAF-7DDE74B378D1}"/>
                  </a:ext>
                </a:extLst>
              </p:cNvPr>
              <p:cNvSpPr/>
              <p:nvPr/>
            </p:nvSpPr>
            <p:spPr>
              <a:xfrm>
                <a:off x="2901294" y="4397723"/>
                <a:ext cx="14564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F8F717F-CD38-4243-9DAF-7DDE74B378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294" y="4397723"/>
                <a:ext cx="145648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C08EA96-6AEF-7446-9344-650F6B37CE67}"/>
              </a:ext>
            </a:extLst>
          </p:cNvPr>
          <p:cNvSpPr/>
          <p:nvPr/>
        </p:nvSpPr>
        <p:spPr>
          <a:xfrm>
            <a:off x="4443172" y="4109802"/>
            <a:ext cx="1631188" cy="914400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Sum(data, </a:t>
            </a:r>
            <a:r>
              <a:rPr lang="en-US" altLang="zh-CN" dirty="0">
                <a:solidFill>
                  <a:schemeClr val="bg2"/>
                </a:solidFill>
              </a:rPr>
              <a:t>1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FA7678B-6E9C-4C48-902E-C2D5C5754D2C}"/>
                  </a:ext>
                </a:extLst>
              </p:cNvPr>
              <p:cNvSpPr/>
              <p:nvPr/>
            </p:nvSpPr>
            <p:spPr>
              <a:xfrm>
                <a:off x="5330729" y="5312123"/>
                <a:ext cx="14564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FA7678B-6E9C-4C48-902E-C2D5C5754D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729" y="5312123"/>
                <a:ext cx="145648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8931040-DA58-1D49-92FB-AE2F563CCB1B}"/>
              </a:ext>
            </a:extLst>
          </p:cNvPr>
          <p:cNvSpPr/>
          <p:nvPr/>
        </p:nvSpPr>
        <p:spPr>
          <a:xfrm>
            <a:off x="6773996" y="5024202"/>
            <a:ext cx="1631188" cy="914400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Sum(data, </a:t>
            </a:r>
            <a:r>
              <a:rPr lang="en-US" altLang="zh-CN" dirty="0">
                <a:solidFill>
                  <a:schemeClr val="bg2"/>
                </a:solidFill>
              </a:rPr>
              <a:t>0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2579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8" grpId="0"/>
      <p:bldP spid="15" grpId="0" animBg="1"/>
      <p:bldP spid="16" grpId="0" animBg="1"/>
      <p:bldP spid="7" grpId="0" animBg="1"/>
      <p:bldP spid="9" grpId="0"/>
      <p:bldP spid="11" grpId="0" animBg="1"/>
      <p:bldP spid="12" grpId="0"/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9D1B508-7142-0F4C-B581-1BA57DCE769A}"/>
              </a:ext>
            </a:extLst>
          </p:cNvPr>
          <p:cNvSpPr/>
          <p:nvPr/>
        </p:nvSpPr>
        <p:spPr>
          <a:xfrm>
            <a:off x="456603" y="1877818"/>
            <a:ext cx="3765773" cy="245835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5875">
            <a:solidFill>
              <a:schemeClr val="accent3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D74183-8D0B-D542-A5D4-A760B14893C3}"/>
              </a:ext>
            </a:extLst>
          </p:cNvPr>
          <p:cNvSpPr/>
          <p:nvPr/>
        </p:nvSpPr>
        <p:spPr>
          <a:xfrm>
            <a:off x="6920923" y="5792583"/>
            <a:ext cx="2223077" cy="114609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6AA5B7-6158-1549-B220-0CE4913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/>
              <p:nvPr/>
            </p:nvSpPr>
            <p:spPr>
              <a:xfrm>
                <a:off x="4927685" y="1065377"/>
                <a:ext cx="34697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𝒊𝒏𝒕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685" y="1065377"/>
                <a:ext cx="3469732" cy="523220"/>
              </a:xfrm>
              <a:prstGeom prst="rect">
                <a:avLst/>
              </a:prstGeom>
              <a:blipFill>
                <a:blip r:embed="rId2"/>
                <a:stretch>
                  <a:fillRect r="-365" b="-1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F978A5F-ED60-C145-A064-101F95DE036D}"/>
              </a:ext>
            </a:extLst>
          </p:cNvPr>
          <p:cNvSpPr/>
          <p:nvPr/>
        </p:nvSpPr>
        <p:spPr>
          <a:xfrm>
            <a:off x="565166" y="2073409"/>
            <a:ext cx="1631188" cy="914400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Sum(data, </a:t>
            </a:r>
            <a:r>
              <a:rPr lang="en-US" altLang="zh-CN" dirty="0">
                <a:solidFill>
                  <a:schemeClr val="bg2"/>
                </a:solidFill>
              </a:rPr>
              <a:t>3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52DEC0E-BA47-0647-82B9-8E41C125FF29}"/>
                  </a:ext>
                </a:extLst>
              </p:cNvPr>
              <p:cNvSpPr/>
              <p:nvPr/>
            </p:nvSpPr>
            <p:spPr>
              <a:xfrm>
                <a:off x="815435" y="3373488"/>
                <a:ext cx="10502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52DEC0E-BA47-0647-82B9-8E41C125FF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35" y="3373488"/>
                <a:ext cx="1050288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EF8FCB4-A889-BB45-9ACF-744EE375763A}"/>
              </a:ext>
            </a:extLst>
          </p:cNvPr>
          <p:cNvSpPr/>
          <p:nvPr/>
        </p:nvSpPr>
        <p:spPr>
          <a:xfrm>
            <a:off x="2324776" y="2832345"/>
            <a:ext cx="4031201" cy="245835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5875">
            <a:solidFill>
              <a:schemeClr val="accent3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5CA7C6B-E98F-4444-B136-8F3D7EDB729E}"/>
              </a:ext>
            </a:extLst>
          </p:cNvPr>
          <p:cNvSpPr/>
          <p:nvPr/>
        </p:nvSpPr>
        <p:spPr>
          <a:xfrm>
            <a:off x="4368511" y="3893204"/>
            <a:ext cx="4165890" cy="245835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5875">
            <a:solidFill>
              <a:schemeClr val="accent3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D4E4D77-A5B2-AC4A-A532-058BBE2B6D66}"/>
              </a:ext>
            </a:extLst>
          </p:cNvPr>
          <p:cNvSpPr/>
          <p:nvPr/>
        </p:nvSpPr>
        <p:spPr>
          <a:xfrm>
            <a:off x="2444234" y="3147121"/>
            <a:ext cx="1631188" cy="914400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Sum(data, </a:t>
            </a:r>
            <a:r>
              <a:rPr lang="en-US" altLang="zh-CN" dirty="0">
                <a:solidFill>
                  <a:schemeClr val="bg2"/>
                </a:solidFill>
              </a:rPr>
              <a:t>2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F8F717F-CD38-4243-9DAF-7DDE74B378D1}"/>
                  </a:ext>
                </a:extLst>
              </p:cNvPr>
              <p:cNvSpPr/>
              <p:nvPr/>
            </p:nvSpPr>
            <p:spPr>
              <a:xfrm>
                <a:off x="2901294" y="4397723"/>
                <a:ext cx="10502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F8F717F-CD38-4243-9DAF-7DDE74B378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294" y="4397723"/>
                <a:ext cx="105028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C08EA96-6AEF-7446-9344-650F6B37CE67}"/>
              </a:ext>
            </a:extLst>
          </p:cNvPr>
          <p:cNvSpPr/>
          <p:nvPr/>
        </p:nvSpPr>
        <p:spPr>
          <a:xfrm>
            <a:off x="4443172" y="4109802"/>
            <a:ext cx="1631188" cy="914400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Sum(data, </a:t>
            </a:r>
            <a:r>
              <a:rPr lang="en-US" altLang="zh-CN" dirty="0">
                <a:solidFill>
                  <a:schemeClr val="bg2"/>
                </a:solidFill>
              </a:rPr>
              <a:t>1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FA7678B-6E9C-4C48-902E-C2D5C5754D2C}"/>
                  </a:ext>
                </a:extLst>
              </p:cNvPr>
              <p:cNvSpPr/>
              <p:nvPr/>
            </p:nvSpPr>
            <p:spPr>
              <a:xfrm>
                <a:off x="5330729" y="5312123"/>
                <a:ext cx="10502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FA7678B-6E9C-4C48-902E-C2D5C5754D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729" y="5312123"/>
                <a:ext cx="105028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8931040-DA58-1D49-92FB-AE2F563CCB1B}"/>
              </a:ext>
            </a:extLst>
          </p:cNvPr>
          <p:cNvSpPr/>
          <p:nvPr/>
        </p:nvSpPr>
        <p:spPr>
          <a:xfrm>
            <a:off x="6773996" y="5024202"/>
            <a:ext cx="1631188" cy="914400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Sum(data, </a:t>
            </a:r>
            <a:r>
              <a:rPr lang="en-US" altLang="zh-CN" dirty="0">
                <a:solidFill>
                  <a:schemeClr val="bg2"/>
                </a:solidFill>
              </a:rPr>
              <a:t>0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5771753-1E03-6343-B42E-5E8C378F08D3}"/>
                  </a:ext>
                </a:extLst>
              </p:cNvPr>
              <p:cNvSpPr/>
              <p:nvPr/>
            </p:nvSpPr>
            <p:spPr>
              <a:xfrm>
                <a:off x="6773996" y="5312639"/>
                <a:ext cx="43794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5771753-1E03-6343-B42E-5E8C378F08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996" y="5312639"/>
                <a:ext cx="43794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91EB875-93FC-E147-B3E9-3352B224EA65}"/>
                  </a:ext>
                </a:extLst>
              </p:cNvPr>
              <p:cNvSpPr/>
              <p:nvPr/>
            </p:nvSpPr>
            <p:spPr>
              <a:xfrm>
                <a:off x="4325695" y="4397722"/>
                <a:ext cx="43794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𝟏𝟏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91EB875-93FC-E147-B3E9-3352B224EA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695" y="4397722"/>
                <a:ext cx="437940" cy="461665"/>
              </a:xfrm>
              <a:prstGeom prst="rect">
                <a:avLst/>
              </a:prstGeom>
              <a:blipFill>
                <a:blip r:embed="rId7"/>
                <a:stretch>
                  <a:fillRect l="-2857" r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ABA6607-6AFF-474A-B761-5DFE50F34E58}"/>
                  </a:ext>
                </a:extLst>
              </p:cNvPr>
              <p:cNvSpPr/>
              <p:nvPr/>
            </p:nvSpPr>
            <p:spPr>
              <a:xfrm>
                <a:off x="2321421" y="3376247"/>
                <a:ext cx="43794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𝟏𝟖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ABA6607-6AFF-474A-B761-5DFE50F34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421" y="3376247"/>
                <a:ext cx="437940" cy="461665"/>
              </a:xfrm>
              <a:prstGeom prst="rect">
                <a:avLst/>
              </a:prstGeom>
              <a:blipFill>
                <a:blip r:embed="rId8"/>
                <a:stretch>
                  <a:fillRect l="-2857"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6B2B224-C24A-254E-85B1-D40F2397AEB4}"/>
                  </a:ext>
                </a:extLst>
              </p:cNvPr>
              <p:cNvSpPr/>
              <p:nvPr/>
            </p:nvSpPr>
            <p:spPr>
              <a:xfrm>
                <a:off x="2272377" y="2297236"/>
                <a:ext cx="9369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6B2B224-C24A-254E-85B1-D40F2397AE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2377" y="2297236"/>
                <a:ext cx="93698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391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/>
      <p:bldP spid="15" grpId="0" animBg="1"/>
      <p:bldP spid="16" grpId="0" animBg="1"/>
      <p:bldP spid="7" grpId="0" animBg="1"/>
      <p:bldP spid="9" grpId="0"/>
      <p:bldP spid="11" grpId="0" animBg="1"/>
      <p:bldP spid="12" grpId="0"/>
      <p:bldP spid="13" grpId="0" animBg="1"/>
      <p:bldP spid="13" grpId="1" animBg="1"/>
      <p:bldP spid="20" grpId="0"/>
      <p:bldP spid="20" grpId="1"/>
      <p:bldP spid="21" grpId="0"/>
      <p:bldP spid="21" grpId="1"/>
      <p:bldP spid="23" grpId="0"/>
      <p:bldP spid="23" grpId="1"/>
      <p:bldP spid="2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61F800-2857-6E43-BE55-649D9A11FB34}"/>
              </a:ext>
            </a:extLst>
          </p:cNvPr>
          <p:cNvSpPr/>
          <p:nvPr/>
        </p:nvSpPr>
        <p:spPr>
          <a:xfrm>
            <a:off x="6920923" y="5792583"/>
            <a:ext cx="2223077" cy="114609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6AA5B7-6158-1549-B220-0CE4913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/>
              <p:nvPr/>
            </p:nvSpPr>
            <p:spPr>
              <a:xfrm>
                <a:off x="2206032" y="1584107"/>
                <a:ext cx="47319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tx1"/>
                    </a:solidFill>
                  </a:rPr>
                  <a:t>Goal: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032" y="1584107"/>
                <a:ext cx="4731936" cy="400110"/>
              </a:xfrm>
              <a:prstGeom prst="rect">
                <a:avLst/>
              </a:prstGeom>
              <a:blipFill>
                <a:blip r:embed="rId2"/>
                <a:stretch>
                  <a:fillRect l="-1340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1817B8C-E8D5-024C-B26A-C093C0995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188" y="165370"/>
            <a:ext cx="2718646" cy="475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87ED21-4586-9946-8D77-1EE5FFA6A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16" y="5328659"/>
            <a:ext cx="6149788" cy="1157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61CF989-55B8-5A45-B866-F04F57FB41BC}"/>
              </a:ext>
            </a:extLst>
          </p:cNvPr>
          <p:cNvGrpSpPr/>
          <p:nvPr/>
        </p:nvGrpSpPr>
        <p:grpSpPr>
          <a:xfrm>
            <a:off x="239248" y="2929568"/>
            <a:ext cx="3741081" cy="1904188"/>
            <a:chOff x="239248" y="2929568"/>
            <a:chExt cx="3741081" cy="19041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C20E1E8-2FFF-834C-884A-75B1D34E4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9248" y="2929568"/>
              <a:ext cx="3741081" cy="142475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10C036-A629-3343-8B5B-D34EF0878DDA}"/>
                </a:ext>
              </a:extLst>
            </p:cNvPr>
            <p:cNvSpPr txBox="1"/>
            <p:nvPr/>
          </p:nvSpPr>
          <p:spPr>
            <a:xfrm>
              <a:off x="367553" y="4464424"/>
              <a:ext cx="958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iterative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FEB0AA-053C-F44C-B81C-2227E8961911}"/>
              </a:ext>
            </a:extLst>
          </p:cNvPr>
          <p:cNvGrpSpPr/>
          <p:nvPr/>
        </p:nvGrpSpPr>
        <p:grpSpPr>
          <a:xfrm>
            <a:off x="4310518" y="2458059"/>
            <a:ext cx="4544997" cy="2745029"/>
            <a:chOff x="4310518" y="2458059"/>
            <a:chExt cx="4544997" cy="274502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C786F07-1BB2-224A-972B-665603B08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10518" y="2458059"/>
              <a:ext cx="4544997" cy="243018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359347-0090-E44A-B3FA-EAFC41B062CB}"/>
                </a:ext>
              </a:extLst>
            </p:cNvPr>
            <p:cNvSpPr txBox="1"/>
            <p:nvPr/>
          </p:nvSpPr>
          <p:spPr>
            <a:xfrm>
              <a:off x="4572000" y="4833756"/>
              <a:ext cx="1033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recursive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28CC3AF-07C1-EF4F-8652-7FB2E0F707C5}"/>
              </a:ext>
            </a:extLst>
          </p:cNvPr>
          <p:cNvSpPr txBox="1"/>
          <p:nvPr/>
        </p:nvSpPr>
        <p:spPr>
          <a:xfrm>
            <a:off x="671756" y="6486489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“modern”</a:t>
            </a:r>
          </a:p>
        </p:txBody>
      </p:sp>
    </p:spTree>
    <p:extLst>
      <p:ext uri="{BB962C8B-B14F-4D97-AF65-F5344CB8AC3E}">
        <p14:creationId xmlns:p14="http://schemas.microsoft.com/office/powerpoint/2010/main" val="46002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6AA5B7-6158-1549-B220-0CE4913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/>
              <p:nvPr/>
            </p:nvSpPr>
            <p:spPr>
              <a:xfrm>
                <a:off x="2206032" y="1584107"/>
                <a:ext cx="47319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tx1"/>
                    </a:solidFill>
                  </a:rPr>
                  <a:t>Goal: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032" y="1584107"/>
                <a:ext cx="4731936" cy="400110"/>
              </a:xfrm>
              <a:prstGeom prst="rect">
                <a:avLst/>
              </a:prstGeom>
              <a:blipFill>
                <a:blip r:embed="rId2"/>
                <a:stretch>
                  <a:fillRect l="-1340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53591663-A91A-E14D-80C5-478C1ED1AB64}"/>
              </a:ext>
            </a:extLst>
          </p:cNvPr>
          <p:cNvGrpSpPr/>
          <p:nvPr/>
        </p:nvGrpSpPr>
        <p:grpSpPr>
          <a:xfrm>
            <a:off x="1805815" y="3224279"/>
            <a:ext cx="5742467" cy="914400"/>
            <a:chOff x="1707203" y="2596749"/>
            <a:chExt cx="5742467" cy="9144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014383C-B249-664D-82A2-060D8CFB9834}"/>
                </a:ext>
              </a:extLst>
            </p:cNvPr>
            <p:cNvSpPr/>
            <p:nvPr/>
          </p:nvSpPr>
          <p:spPr>
            <a:xfrm>
              <a:off x="1707203" y="2596749"/>
              <a:ext cx="1631188" cy="914400"/>
            </a:xfrm>
            <a:prstGeom prst="roundRect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Sum(data, n)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95EE2A5-D127-A74A-8AB5-91620F9560E3}"/>
                    </a:ext>
                  </a:extLst>
                </p:cNvPr>
                <p:cNvSpPr/>
                <p:nvPr/>
              </p:nvSpPr>
              <p:spPr>
                <a:xfrm>
                  <a:off x="3510701" y="2823116"/>
                  <a:ext cx="202132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95EE2A5-D127-A74A-8AB5-91620F9560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0701" y="2823116"/>
                  <a:ext cx="2021323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E71C89F7-82EE-A745-90E9-DD9E23408014}"/>
                </a:ext>
              </a:extLst>
            </p:cNvPr>
            <p:cNvSpPr/>
            <p:nvPr/>
          </p:nvSpPr>
          <p:spPr>
            <a:xfrm>
              <a:off x="5711259" y="2596749"/>
              <a:ext cx="1738411" cy="914400"/>
            </a:xfrm>
            <a:prstGeom prst="roundRect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Sum(data, n-1)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1F1E3A-DF43-C04E-B6EA-A645FBC798A5}"/>
                  </a:ext>
                </a:extLst>
              </p:cNvPr>
              <p:cNvSpPr txBox="1"/>
              <p:nvPr/>
            </p:nvSpPr>
            <p:spPr>
              <a:xfrm>
                <a:off x="1873538" y="3533310"/>
                <a:ext cx="56618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4B2E83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𝐬𝐮𝐦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</m:d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US" sz="2800" b="1" i="1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𝒔𝒖𝒎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b="1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1F1E3A-DF43-C04E-B6EA-A645FBC79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538" y="3533310"/>
                <a:ext cx="5661871" cy="523220"/>
              </a:xfrm>
              <a:prstGeom prst="rect">
                <a:avLst/>
              </a:prstGeom>
              <a:blipFill>
                <a:blip r:embed="rId4"/>
                <a:stretch>
                  <a:fillRect r="-448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567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87DFD5-E4F8-E236-8B05-77EEAFBE9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Review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FCA25-E1B8-4E98-4438-2FD5C92EC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677" y="162307"/>
            <a:ext cx="2870838" cy="2402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82B4669-1C7D-AA45-FC31-E2D8D66F073D}"/>
              </a:ext>
            </a:extLst>
          </p:cNvPr>
          <p:cNvSpPr/>
          <p:nvPr/>
        </p:nvSpPr>
        <p:spPr>
          <a:xfrm>
            <a:off x="1775020" y="3069954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510F396-AFB3-4B7A-AC15-6807895DF730}"/>
              </a:ext>
            </a:extLst>
          </p:cNvPr>
          <p:cNvSpPr/>
          <p:nvPr/>
        </p:nvSpPr>
        <p:spPr>
          <a:xfrm>
            <a:off x="3014031" y="3069954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EE2AFA1-FB85-117A-C4D5-02268F43146C}"/>
              </a:ext>
            </a:extLst>
          </p:cNvPr>
          <p:cNvSpPr/>
          <p:nvPr/>
        </p:nvSpPr>
        <p:spPr>
          <a:xfrm>
            <a:off x="4253042" y="3069954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8B81F7E-DD2A-7B49-1DC8-C11FB2755039}"/>
              </a:ext>
            </a:extLst>
          </p:cNvPr>
          <p:cNvSpPr/>
          <p:nvPr/>
        </p:nvSpPr>
        <p:spPr>
          <a:xfrm>
            <a:off x="5492053" y="3069954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9F82D6-1E8C-4734-6C04-E065176CA007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2537020" y="3450954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F14640-AC37-8B42-2F3A-8E7780B80794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3776031" y="3450954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523402C-54AD-BE18-6E1D-A7D3ABDDD85F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5015042" y="3450954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6DD41A8-CC86-3E58-D698-591CDDB4B03C}"/>
              </a:ext>
            </a:extLst>
          </p:cNvPr>
          <p:cNvSpPr/>
          <p:nvPr/>
        </p:nvSpPr>
        <p:spPr>
          <a:xfrm>
            <a:off x="536009" y="3069954"/>
            <a:ext cx="762000" cy="762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h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304177-FAA5-0881-7D9B-24C2A22B8030}"/>
              </a:ext>
            </a:extLst>
          </p:cNvPr>
          <p:cNvCxnSpPr>
            <a:cxnSpLocks/>
            <a:stCxn id="14" idx="6"/>
            <a:endCxn id="7" idx="2"/>
          </p:cNvCxnSpPr>
          <p:nvPr/>
        </p:nvCxnSpPr>
        <p:spPr>
          <a:xfrm>
            <a:off x="1298009" y="3450954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0C63D06C-7BD2-1B3E-5A59-82D9ECB93E0A}"/>
              </a:ext>
            </a:extLst>
          </p:cNvPr>
          <p:cNvSpPr/>
          <p:nvPr/>
        </p:nvSpPr>
        <p:spPr>
          <a:xfrm>
            <a:off x="6731064" y="3069954"/>
            <a:ext cx="762000" cy="7620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>
                    <a:lumMod val="65000"/>
                  </a:schemeClr>
                </a:solidFill>
              </a:rPr>
              <a:t>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BEC265-C654-6180-B303-C93A2E5407A4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>
            <a:off x="6254053" y="3450954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B3842A2-7401-8205-834E-A6F079BA4424}"/>
              </a:ext>
            </a:extLst>
          </p:cNvPr>
          <p:cNvGrpSpPr/>
          <p:nvPr/>
        </p:nvGrpSpPr>
        <p:grpSpPr>
          <a:xfrm>
            <a:off x="5330981" y="3831954"/>
            <a:ext cx="1084143" cy="1436518"/>
            <a:chOff x="5749725" y="3831954"/>
            <a:chExt cx="1084143" cy="143651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AB5409B-4E1F-BF56-6DE5-FE5A1F898D7F}"/>
                </a:ext>
              </a:extLst>
            </p:cNvPr>
            <p:cNvSpPr txBox="1"/>
            <p:nvPr/>
          </p:nvSpPr>
          <p:spPr>
            <a:xfrm>
              <a:off x="5749725" y="4745252"/>
              <a:ext cx="10841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 err="1"/>
                <a:t>p_fast</a:t>
              </a:r>
              <a:endParaRPr lang="en-US" sz="2800" i="1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A3E3B46-43D8-DDC8-94F0-B49CDCA24737}"/>
                </a:ext>
              </a:extLst>
            </p:cNvPr>
            <p:cNvCxnSpPr>
              <a:cxnSpLocks/>
              <a:stCxn id="4" idx="0"/>
              <a:endCxn id="10" idx="4"/>
            </p:cNvCxnSpPr>
            <p:nvPr/>
          </p:nvCxnSpPr>
          <p:spPr>
            <a:xfrm flipV="1">
              <a:off x="6291797" y="3831954"/>
              <a:ext cx="0" cy="913298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F203614-15E8-B528-264C-85BD99A088E9}"/>
              </a:ext>
            </a:extLst>
          </p:cNvPr>
          <p:cNvGrpSpPr/>
          <p:nvPr/>
        </p:nvGrpSpPr>
        <p:grpSpPr>
          <a:xfrm>
            <a:off x="2784831" y="3831954"/>
            <a:ext cx="1220399" cy="1436518"/>
            <a:chOff x="3203575" y="3831954"/>
            <a:chExt cx="1220399" cy="143651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A93CDCC-9D19-49BF-9989-5F53CEE1E4F6}"/>
                </a:ext>
              </a:extLst>
            </p:cNvPr>
            <p:cNvSpPr txBox="1"/>
            <p:nvPr/>
          </p:nvSpPr>
          <p:spPr>
            <a:xfrm>
              <a:off x="3203575" y="4745252"/>
              <a:ext cx="1220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 err="1"/>
                <a:t>p_slow</a:t>
              </a:r>
              <a:endParaRPr lang="en-US" sz="2800" i="1" dirty="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A28F5FA-4F1A-3D64-99C6-FA2CD80AD9A7}"/>
                </a:ext>
              </a:extLst>
            </p:cNvPr>
            <p:cNvCxnSpPr>
              <a:cxnSpLocks/>
              <a:stCxn id="27" idx="0"/>
              <a:endCxn id="8" idx="4"/>
            </p:cNvCxnSpPr>
            <p:nvPr/>
          </p:nvCxnSpPr>
          <p:spPr>
            <a:xfrm flipV="1">
              <a:off x="3813775" y="3831954"/>
              <a:ext cx="0" cy="913298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EACCDCE-D46E-AFD3-E470-AB419939E601}"/>
              </a:ext>
            </a:extLst>
          </p:cNvPr>
          <p:cNvGrpSpPr/>
          <p:nvPr/>
        </p:nvGrpSpPr>
        <p:grpSpPr>
          <a:xfrm>
            <a:off x="3395028" y="5683592"/>
            <a:ext cx="2478023" cy="802897"/>
            <a:chOff x="3933266" y="5501605"/>
            <a:chExt cx="2478023" cy="802897"/>
          </a:xfrm>
        </p:grpSpPr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6F54183A-C8F1-25E9-147A-B64A17D03A50}"/>
                </a:ext>
              </a:extLst>
            </p:cNvPr>
            <p:cNvSpPr/>
            <p:nvPr/>
          </p:nvSpPr>
          <p:spPr>
            <a:xfrm rot="5400000">
              <a:off x="5005635" y="4429236"/>
              <a:ext cx="333286" cy="2478023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52D0FFE-82E3-B641-FDD0-9C8B152314EA}"/>
                </a:ext>
              </a:extLst>
            </p:cNvPr>
            <p:cNvSpPr txBox="1"/>
            <p:nvPr/>
          </p:nvSpPr>
          <p:spPr>
            <a:xfrm>
              <a:off x="4762679" y="5842837"/>
              <a:ext cx="7906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n =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229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9446E6-F16E-659D-16EA-8723ED39DC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87DFD5-E4F8-E236-8B05-77EEAFBE9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Review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3EB8DF-318C-B2FF-3629-E37BB1A5A7DD}"/>
              </a:ext>
            </a:extLst>
          </p:cNvPr>
          <p:cNvSpPr txBox="1"/>
          <p:nvPr/>
        </p:nvSpPr>
        <p:spPr>
          <a:xfrm>
            <a:off x="6223936" y="3173506"/>
            <a:ext cx="284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Default Copy Constructor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61FC1-100F-D571-2CD7-C5C255AF4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47" y="2063645"/>
            <a:ext cx="5653206" cy="2958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5477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A331F9-CEF7-7FA4-7416-06A9A7E21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3 &amp;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3209D3-4967-1AE2-228C-04E96A149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777" y="1999129"/>
            <a:ext cx="6338893" cy="3872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4541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FA6A43-5DF0-2B4C-A0C8-FDC95A939F5E}"/>
              </a:ext>
            </a:extLst>
          </p:cNvPr>
          <p:cNvSpPr txBox="1"/>
          <p:nvPr/>
        </p:nvSpPr>
        <p:spPr>
          <a:xfrm>
            <a:off x="304203" y="2011247"/>
            <a:ext cx="241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ADT (array vs list)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C9E20E-3E69-B14C-9C6A-01133D22EE67}"/>
              </a:ext>
            </a:extLst>
          </p:cNvPr>
          <p:cNvSpPr txBox="1"/>
          <p:nvPr/>
        </p:nvSpPr>
        <p:spPr>
          <a:xfrm>
            <a:off x="2652808" y="2730944"/>
            <a:ext cx="1307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00B050"/>
                </a:solidFill>
              </a:rPr>
              <a:t>ArrayList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6D4935-5DFE-F447-A186-4E8BB59B7E3A}"/>
              </a:ext>
            </a:extLst>
          </p:cNvPr>
          <p:cNvSpPr txBox="1"/>
          <p:nvPr/>
        </p:nvSpPr>
        <p:spPr>
          <a:xfrm>
            <a:off x="7707645" y="3522248"/>
            <a:ext cx="1436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Recursion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6FE1AF-55AA-CD4A-A3AC-C8E1E44A8F33}"/>
              </a:ext>
            </a:extLst>
          </p:cNvPr>
          <p:cNvSpPr txBox="1"/>
          <p:nvPr/>
        </p:nvSpPr>
        <p:spPr>
          <a:xfrm>
            <a:off x="353694" y="3686023"/>
            <a:ext cx="2185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65000"/>
                  </a:schemeClr>
                </a:solidFill>
              </a:rPr>
              <a:t>Search Problem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AEE59E-8EEA-E84C-9DF4-3D402F2A157A}"/>
              </a:ext>
            </a:extLst>
          </p:cNvPr>
          <p:cNvSpPr/>
          <p:nvPr/>
        </p:nvSpPr>
        <p:spPr>
          <a:xfrm>
            <a:off x="2721626" y="4821251"/>
            <a:ext cx="28217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2">
                    <a:lumMod val="65000"/>
                  </a:schemeClr>
                </a:solidFill>
                <a:sym typeface="Wingdings" pitchFamily="2" charset="2"/>
              </a:rPr>
              <a:t>Binary tree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34140A-D184-224C-897D-15CC7D866B1B}"/>
              </a:ext>
            </a:extLst>
          </p:cNvPr>
          <p:cNvSpPr txBox="1"/>
          <p:nvPr/>
        </p:nvSpPr>
        <p:spPr>
          <a:xfrm>
            <a:off x="7707645" y="4054408"/>
            <a:ext cx="1098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65000"/>
                  </a:schemeClr>
                </a:solidFill>
              </a:rPr>
              <a:t>Sorting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A68A56-AC4E-8E41-A5B5-AB887D32DFA8}"/>
              </a:ext>
            </a:extLst>
          </p:cNvPr>
          <p:cNvSpPr/>
          <p:nvPr/>
        </p:nvSpPr>
        <p:spPr>
          <a:xfrm>
            <a:off x="5739348" y="3592743"/>
            <a:ext cx="15698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sym typeface="Wingdings" pitchFamily="2" charset="2"/>
              </a:rPr>
              <a:t>Hash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4D30D5-98CE-D641-B1AB-76DB0FFDBBC8}"/>
              </a:ext>
            </a:extLst>
          </p:cNvPr>
          <p:cNvSpPr txBox="1"/>
          <p:nvPr/>
        </p:nvSpPr>
        <p:spPr>
          <a:xfrm>
            <a:off x="5735564" y="2681217"/>
            <a:ext cx="86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Stack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336BBE-A629-2843-AB0A-7DAD7B633A33}"/>
              </a:ext>
            </a:extLst>
          </p:cNvPr>
          <p:cNvSpPr txBox="1"/>
          <p:nvPr/>
        </p:nvSpPr>
        <p:spPr>
          <a:xfrm>
            <a:off x="5735564" y="3107968"/>
            <a:ext cx="103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Queue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6FAAAD1-BCAE-3A49-B650-EC21022A7E1F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959832" y="2961777"/>
            <a:ext cx="1642110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3F25138E-E9D2-234D-AA24-B9E100D3DC9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545438" y="2408061"/>
            <a:ext cx="488865" cy="1141479"/>
          </a:xfrm>
          <a:prstGeom prst="bentConnector2">
            <a:avLst/>
          </a:prstGeom>
          <a:ln>
            <a:solidFill>
              <a:schemeClr val="bg2">
                <a:lumMod val="50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93EA22DF-8313-A142-BBC7-E6E0112DDE5D}"/>
              </a:ext>
            </a:extLst>
          </p:cNvPr>
          <p:cNvCxnSpPr>
            <a:cxnSpLocks/>
            <a:stCxn id="7" idx="2"/>
            <a:endCxn id="8" idx="1"/>
          </p:cNvCxnSpPr>
          <p:nvPr/>
        </p:nvCxnSpPr>
        <p:spPr>
          <a:xfrm rot="16200000" flipH="1">
            <a:off x="1631733" y="3962191"/>
            <a:ext cx="904396" cy="1275389"/>
          </a:xfrm>
          <a:prstGeom prst="bentConnector2">
            <a:avLst/>
          </a:prstGeom>
          <a:ln>
            <a:solidFill>
              <a:schemeClr val="bg2">
                <a:lumMod val="50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B463525-C98A-2247-84A4-252EBDC2EF9D}"/>
              </a:ext>
            </a:extLst>
          </p:cNvPr>
          <p:cNvSpPr txBox="1"/>
          <p:nvPr/>
        </p:nvSpPr>
        <p:spPr>
          <a:xfrm rot="1336269">
            <a:off x="6156729" y="2531459"/>
            <a:ext cx="1776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2">
                    <a:lumMod val="65000"/>
                  </a:schemeClr>
                </a:solidFill>
              </a:rPr>
              <a:t>One-dimensional ADT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F0CCD1-2B83-E042-ADB0-DDD3D93FC745}"/>
              </a:ext>
            </a:extLst>
          </p:cNvPr>
          <p:cNvSpPr txBox="1"/>
          <p:nvPr/>
        </p:nvSpPr>
        <p:spPr>
          <a:xfrm rot="1336269">
            <a:off x="4034999" y="4898194"/>
            <a:ext cx="18450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2">
                    <a:lumMod val="65000"/>
                  </a:schemeClr>
                </a:solidFill>
              </a:rPr>
              <a:t>multi-dimensional ADT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17D03EE-D039-57EE-B7E5-168EDC3D9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 at now?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4BB1A3-DCC4-F078-84D0-4B24FBA9E742}"/>
              </a:ext>
            </a:extLst>
          </p:cNvPr>
          <p:cNvSpPr txBox="1"/>
          <p:nvPr/>
        </p:nvSpPr>
        <p:spPr>
          <a:xfrm>
            <a:off x="2655397" y="3161824"/>
            <a:ext cx="1447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LinkedList</a:t>
            </a:r>
          </a:p>
        </p:txBody>
      </p:sp>
    </p:spTree>
    <p:extLst>
      <p:ext uri="{BB962C8B-B14F-4D97-AF65-F5344CB8AC3E}">
        <p14:creationId xmlns:p14="http://schemas.microsoft.com/office/powerpoint/2010/main" val="4201321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67CD8E-CE7A-BD7F-080C-5AB0BF71A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HashTable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655B0E-8E40-3A5A-B92D-66DB13C60EC5}"/>
              </a:ext>
            </a:extLst>
          </p:cNvPr>
          <p:cNvSpPr txBox="1"/>
          <p:nvPr/>
        </p:nvSpPr>
        <p:spPr>
          <a:xfrm>
            <a:off x="1093694" y="2231321"/>
            <a:ext cx="347830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HashTable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Dictionary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Set</a:t>
            </a:r>
          </a:p>
        </p:txBody>
      </p:sp>
      <p:pic>
        <p:nvPicPr>
          <p:cNvPr id="1026" name="Picture 2" descr="10 Steps to creating your book's index - Just Write Books">
            <a:extLst>
              <a:ext uri="{FF2B5EF4-FFF2-40B4-BE49-F238E27FC236}">
                <a16:creationId xmlns:a16="http://schemas.microsoft.com/office/drawing/2014/main" id="{E30549F5-408E-35CE-80A6-5C0C3411E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871" y="2357884"/>
            <a:ext cx="3356084" cy="25164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2D33B6-F4B2-EFC9-BB11-A132CB3A9B35}"/>
              </a:ext>
            </a:extLst>
          </p:cNvPr>
          <p:cNvSpPr txBox="1"/>
          <p:nvPr/>
        </p:nvSpPr>
        <p:spPr>
          <a:xfrm>
            <a:off x="1093694" y="5271246"/>
            <a:ext cx="4452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O(1) “instant” </a:t>
            </a:r>
            <a:r>
              <a:rPr lang="en-US" sz="2000" dirty="0"/>
              <a:t>search and insert/deletion</a:t>
            </a:r>
          </a:p>
        </p:txBody>
      </p:sp>
    </p:spTree>
    <p:extLst>
      <p:ext uri="{BB962C8B-B14F-4D97-AF65-F5344CB8AC3E}">
        <p14:creationId xmlns:p14="http://schemas.microsoft.com/office/powerpoint/2010/main" val="403961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10021</TotalTime>
  <Words>754</Words>
  <Application>Microsoft Macintosh PowerPoint</Application>
  <PresentationFormat>On-screen Show (4:3)</PresentationFormat>
  <Paragraphs>214</Paragraphs>
  <Slides>44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6" baseType="lpstr">
      <vt:lpstr>Encode Sans Normal Black</vt:lpstr>
      <vt:lpstr>Uni Sans Regular</vt:lpstr>
      <vt:lpstr>Arial</vt:lpstr>
      <vt:lpstr>Bernard MT Condensed</vt:lpstr>
      <vt:lpstr>Calibri</vt:lpstr>
      <vt:lpstr>Cambria Math</vt:lpstr>
      <vt:lpstr>Lucida Grande</vt:lpstr>
      <vt:lpstr>Open Sans</vt:lpstr>
      <vt:lpstr>Open Sans Light</vt:lpstr>
      <vt:lpstr>Wingdings</vt:lpstr>
      <vt:lpstr>Custom Design</vt:lpstr>
      <vt:lpstr>1_Custom Design</vt:lpstr>
      <vt:lpstr>PowerPoint Presentation</vt:lpstr>
      <vt:lpstr>CSS342 Data Structures, Algorithms, and Discrete Mathematics (I)</vt:lpstr>
      <vt:lpstr>7th Week Schedule</vt:lpstr>
      <vt:lpstr>Midterm Review</vt:lpstr>
      <vt:lpstr>Midterm Review</vt:lpstr>
      <vt:lpstr>Midterm Review</vt:lpstr>
      <vt:lpstr>Homework 3 &amp; 4</vt:lpstr>
      <vt:lpstr>Where are we at now?</vt:lpstr>
      <vt:lpstr>ADT HashTable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ArrayMap</vt:lpstr>
      <vt:lpstr>Hashing</vt:lpstr>
      <vt:lpstr>Hashing</vt:lpstr>
      <vt:lpstr>Collision</vt:lpstr>
      <vt:lpstr>Collision</vt:lpstr>
      <vt:lpstr>Chaining</vt:lpstr>
      <vt:lpstr>Chaining</vt:lpstr>
      <vt:lpstr>ArrayMap</vt:lpstr>
      <vt:lpstr>Recursion</vt:lpstr>
      <vt:lpstr>Why Recursion?</vt:lpstr>
      <vt:lpstr>Recursion</vt:lpstr>
      <vt:lpstr>Recursion</vt:lpstr>
      <vt:lpstr>Dream in Recursion</vt:lpstr>
      <vt:lpstr>Dream in Dream</vt:lpstr>
      <vt:lpstr>Dream in Recursion</vt:lpstr>
      <vt:lpstr>Dream in Recursion</vt:lpstr>
      <vt:lpstr>Dream in Recursion</vt:lpstr>
      <vt:lpstr>Recursion</vt:lpstr>
      <vt:lpstr>Recursion</vt:lpstr>
      <vt:lpstr>Wednesday Ends</vt:lpstr>
      <vt:lpstr>Recursive Sum</vt:lpstr>
      <vt:lpstr>Recursive Sum</vt:lpstr>
      <vt:lpstr>Recursive Sum</vt:lpstr>
      <vt:lpstr>Recursive Sum</vt:lpstr>
      <vt:lpstr>Recursive Sum</vt:lpstr>
      <vt:lpstr>Recursive Sum</vt:lpstr>
      <vt:lpstr>Recursive Sum</vt:lpstr>
      <vt:lpstr>Recursive Sum</vt:lpstr>
      <vt:lpstr>Recursive Sum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1045</cp:revision>
  <cp:lastPrinted>2016-02-10T20:19:12Z</cp:lastPrinted>
  <dcterms:created xsi:type="dcterms:W3CDTF">2014-10-14T00:51:43Z</dcterms:created>
  <dcterms:modified xsi:type="dcterms:W3CDTF">2022-05-12T00:40:09Z</dcterms:modified>
</cp:coreProperties>
</file>